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8F3EC-FC89-4BAC-96E3-4FCB8EC5AE0C}" type="datetimeFigureOut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B05E5-0702-4E49-A7F7-20787BB2858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26657-0332-4A3B-9694-3712A68DA59F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ACEA-E32C-4DD3-A084-70095230A4A6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7F57-BB59-4393-9F1F-111274573BE2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A19D-58F0-4B74-9165-13407C0F1B63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B786-BFEA-40CB-9948-92296F4A5CFC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7436-B105-410E-9CCE-5CE05757DC3C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7002-08EE-4BA6-8D6F-68FDA0A3B2E2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06DD-2842-4289-B57D-437EF5198F81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006C-278D-4647-A879-65F50F8ADEC1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5F5C-A27B-4C80-87BC-600A921F2625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460D-1C1B-48EA-8804-5B179785462F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CFF4-CFAF-484E-AE61-D00EAA7F58AB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13F5-3ECF-4A8F-8B34-1F5056A5150D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5995-A153-4F27-8595-EF6C8A896176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6A39-A1EE-424F-B73B-DD2E1DF4622D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FAC69-8A34-465D-8FC9-83BD7D9DCEFB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1611-B94D-4514-942C-53D4FFB3960C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C8D5-96F1-4CED-9515-F223535408B2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979A-C2AD-4C81-A973-6A8CA67EDE0F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A6CB-FA1F-4C59-9876-7B7CEEDD58A9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AAF3-7CAC-4057-84F4-E831C6799B24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1AFC-5472-4547-A883-F685D43FCD66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E8A8F0-4BE3-4A99-A17C-A28B0D812D55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BC9AA1-17EB-4F47-9E37-A6509C6F9095}" type="datetime1">
              <a:rPr lang="ko-KR" altLang="en-US" smtClean="0"/>
              <a:t>2010-08-13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7E91FD2-2BAA-4432-AFDE-B20F60218DE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U-boot </a:t>
            </a:r>
            <a:r>
              <a:rPr lang="ko-KR" altLang="en-US" dirty="0" smtClean="0"/>
              <a:t>실행  </a:t>
            </a:r>
            <a:r>
              <a:rPr lang="en-US" altLang="ko-KR" dirty="0" smtClean="0"/>
              <a:t>Sequence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보드로 놀아보자</a:t>
            </a:r>
            <a:r>
              <a:rPr lang="en-US" altLang="ko-KR" dirty="0" smtClean="0"/>
              <a:t>-8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charset="-127"/>
              </a:rPr>
              <a:t>U-boot  </a:t>
            </a:r>
            <a:r>
              <a:rPr lang="ko-KR" altLang="en-US" dirty="0" smtClean="0">
                <a:ea typeface="굴림" charset="-127"/>
              </a:rPr>
              <a:t>초기화  </a:t>
            </a:r>
            <a:r>
              <a:rPr lang="en-US" altLang="ko-KR" dirty="0" smtClean="0">
                <a:ea typeface="굴림" charset="-127"/>
              </a:rPr>
              <a:t>Diagram</a:t>
            </a:r>
            <a:endParaRPr lang="ko-KR" altLang="en-US" dirty="0" smtClean="0">
              <a:ea typeface="굴림" charset="-127"/>
            </a:endParaRPr>
          </a:p>
        </p:txBody>
      </p:sp>
      <p:sp>
        <p:nvSpPr>
          <p:cNvPr id="26628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sp>
        <p:nvSpPr>
          <p:cNvPr id="6" name="순서도: 문서 5"/>
          <p:cNvSpPr/>
          <p:nvPr/>
        </p:nvSpPr>
        <p:spPr bwMode="auto">
          <a:xfrm>
            <a:off x="1071563" y="1214438"/>
            <a:ext cx="3000375" cy="328612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sz="1200" dirty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7" name="순서도: 문서 6"/>
          <p:cNvSpPr/>
          <p:nvPr/>
        </p:nvSpPr>
        <p:spPr bwMode="auto">
          <a:xfrm>
            <a:off x="5143500" y="1214438"/>
            <a:ext cx="3000375" cy="571500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sz="1200" dirty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8" name="순서도: 문서 7"/>
          <p:cNvSpPr/>
          <p:nvPr/>
        </p:nvSpPr>
        <p:spPr bwMode="auto">
          <a:xfrm rot="10800000">
            <a:off x="1071563" y="4286250"/>
            <a:ext cx="3000375" cy="1500188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9" name="순서도: 문서 8"/>
          <p:cNvSpPr/>
          <p:nvPr/>
        </p:nvSpPr>
        <p:spPr bwMode="auto">
          <a:xfrm>
            <a:off x="5143500" y="4214813"/>
            <a:ext cx="3000375" cy="642937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6633" name="TextBox 9"/>
          <p:cNvSpPr txBox="1">
            <a:spLocks noChangeArrowheads="1"/>
          </p:cNvSpPr>
          <p:nvPr/>
        </p:nvSpPr>
        <p:spPr bwMode="auto">
          <a:xfrm>
            <a:off x="1071563" y="785813"/>
            <a:ext cx="30003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u="none" dirty="0" err="1" smtClean="0">
                <a:latin typeface="Tahoma" pitchFamily="34" charset="0"/>
                <a:cs typeface="Tahoma" pitchFamily="34" charset="0"/>
              </a:rPr>
              <a:t>Cpu</a:t>
            </a:r>
            <a:r>
              <a:rPr lang="en-US" altLang="ko-KR" sz="1400" u="none" dirty="0" smtClean="0">
                <a:latin typeface="Tahoma" pitchFamily="34" charset="0"/>
                <a:cs typeface="Tahoma" pitchFamily="34" charset="0"/>
              </a:rPr>
              <a:t>/s5pc1xx/</a:t>
            </a:r>
            <a:r>
              <a:rPr lang="en-US" altLang="ko-KR" sz="1400" u="none" dirty="0" err="1" smtClean="0">
                <a:latin typeface="Tahoma" pitchFamily="34" charset="0"/>
                <a:cs typeface="Tahoma" pitchFamily="34" charset="0"/>
              </a:rPr>
              <a:t>start.s</a:t>
            </a:r>
            <a:endParaRPr lang="ko-KR" altLang="en-US" sz="14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34" name="TextBox 10"/>
          <p:cNvSpPr txBox="1">
            <a:spLocks noChangeArrowheads="1"/>
          </p:cNvSpPr>
          <p:nvPr/>
        </p:nvSpPr>
        <p:spPr bwMode="auto">
          <a:xfrm>
            <a:off x="5286374" y="785813"/>
            <a:ext cx="29580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u="none" dirty="0" err="1" smtClean="0">
                <a:latin typeface="Tahoma" pitchFamily="34" charset="0"/>
                <a:cs typeface="Tahoma" pitchFamily="34" charset="0"/>
              </a:rPr>
              <a:t>Cpu</a:t>
            </a:r>
            <a:r>
              <a:rPr lang="en-US" altLang="ko-KR" sz="1400" dirty="0" smtClean="0">
                <a:latin typeface="Tahoma" pitchFamily="34" charset="0"/>
                <a:cs typeface="Tahoma" pitchFamily="34" charset="0"/>
              </a:rPr>
              <a:t>/s5pc1xx/s5pc100/</a:t>
            </a:r>
            <a:r>
              <a:rPr lang="en-US" altLang="ko-KR" sz="1400" dirty="0" err="1" smtClean="0">
                <a:latin typeface="Tahoma" pitchFamily="34" charset="0"/>
                <a:cs typeface="Tahoma" pitchFamily="34" charset="0"/>
              </a:rPr>
              <a:t>cpu_init.S</a:t>
            </a:r>
            <a:endParaRPr lang="ko-KR" altLang="en-US" sz="14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35" name="TextBox 11"/>
          <p:cNvSpPr txBox="1">
            <a:spLocks noChangeArrowheads="1"/>
          </p:cNvSpPr>
          <p:nvPr/>
        </p:nvSpPr>
        <p:spPr bwMode="auto">
          <a:xfrm>
            <a:off x="1643063" y="1214438"/>
            <a:ext cx="1785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/>
              <a:t>_start</a:t>
            </a:r>
            <a:endParaRPr lang="ko-KR" altLang="en-US" sz="1200" u="none" dirty="0"/>
          </a:p>
        </p:txBody>
      </p:sp>
      <p:sp>
        <p:nvSpPr>
          <p:cNvPr id="26636" name="TextBox 12"/>
          <p:cNvSpPr txBox="1">
            <a:spLocks noChangeArrowheads="1"/>
          </p:cNvSpPr>
          <p:nvPr/>
        </p:nvSpPr>
        <p:spPr bwMode="auto">
          <a:xfrm>
            <a:off x="1643063" y="1571625"/>
            <a:ext cx="1785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/>
              <a:t>Reset handler </a:t>
            </a:r>
            <a:r>
              <a:rPr lang="ko-KR" altLang="en-US" sz="1200" u="none" dirty="0"/>
              <a:t>분기</a:t>
            </a:r>
          </a:p>
        </p:txBody>
      </p:sp>
      <p:sp>
        <p:nvSpPr>
          <p:cNvPr id="26637" name="TextBox 13"/>
          <p:cNvSpPr txBox="1">
            <a:spLocks noChangeArrowheads="1"/>
          </p:cNvSpPr>
          <p:nvPr/>
        </p:nvSpPr>
        <p:spPr bwMode="auto">
          <a:xfrm>
            <a:off x="1643063" y="1889125"/>
            <a:ext cx="17859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/>
              <a:t>SVC32 mode</a:t>
            </a:r>
            <a:r>
              <a:rPr lang="ko-KR" altLang="en-US" sz="1200" u="none" dirty="0"/>
              <a:t>로 전환</a:t>
            </a:r>
          </a:p>
        </p:txBody>
      </p:sp>
      <p:sp>
        <p:nvSpPr>
          <p:cNvPr id="26638" name="TextBox 14"/>
          <p:cNvSpPr txBox="1">
            <a:spLocks noChangeArrowheads="1"/>
          </p:cNvSpPr>
          <p:nvPr/>
        </p:nvSpPr>
        <p:spPr bwMode="auto">
          <a:xfrm>
            <a:off x="1643063" y="2214563"/>
            <a:ext cx="1785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1200" u="none" dirty="0"/>
              <a:t>불필요한 </a:t>
            </a:r>
            <a:r>
              <a:rPr lang="en-US" altLang="ko-KR" sz="1200" u="none" dirty="0"/>
              <a:t>HW disable</a:t>
            </a:r>
            <a:endParaRPr lang="ko-KR" altLang="en-US" sz="1200" u="none" dirty="0"/>
          </a:p>
        </p:txBody>
      </p:sp>
      <p:sp>
        <p:nvSpPr>
          <p:cNvPr id="26639" name="TextBox 15"/>
          <p:cNvSpPr txBox="1">
            <a:spLocks noChangeArrowheads="1"/>
          </p:cNvSpPr>
          <p:nvPr/>
        </p:nvSpPr>
        <p:spPr bwMode="auto">
          <a:xfrm>
            <a:off x="1643063" y="2517775"/>
            <a:ext cx="17859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/>
              <a:t>Interrupt disable</a:t>
            </a:r>
            <a:endParaRPr lang="ko-KR" altLang="en-US" sz="1200" u="none" dirty="0"/>
          </a:p>
        </p:txBody>
      </p:sp>
      <p:sp>
        <p:nvSpPr>
          <p:cNvPr id="26640" name="TextBox 16"/>
          <p:cNvSpPr txBox="1">
            <a:spLocks noChangeArrowheads="1"/>
          </p:cNvSpPr>
          <p:nvPr/>
        </p:nvSpPr>
        <p:spPr bwMode="auto">
          <a:xfrm>
            <a:off x="1643063" y="2825750"/>
            <a:ext cx="1785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/>
              <a:t>System clock </a:t>
            </a:r>
            <a:r>
              <a:rPr lang="ko-KR" altLang="en-US" sz="1200" u="none" dirty="0"/>
              <a:t>설정</a:t>
            </a:r>
          </a:p>
        </p:txBody>
      </p:sp>
      <p:sp>
        <p:nvSpPr>
          <p:cNvPr id="26641" name="TextBox 17"/>
          <p:cNvSpPr txBox="1">
            <a:spLocks noChangeArrowheads="1"/>
          </p:cNvSpPr>
          <p:nvPr/>
        </p:nvSpPr>
        <p:spPr bwMode="auto">
          <a:xfrm>
            <a:off x="1643063" y="3143250"/>
            <a:ext cx="1785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/>
              <a:t>MMU/Cache disable</a:t>
            </a:r>
            <a:endParaRPr lang="ko-KR" altLang="en-US" sz="1200" u="none" dirty="0"/>
          </a:p>
        </p:txBody>
      </p:sp>
      <p:sp>
        <p:nvSpPr>
          <p:cNvPr id="26642" name="TextBox 18"/>
          <p:cNvSpPr txBox="1">
            <a:spLocks noChangeArrowheads="1"/>
          </p:cNvSpPr>
          <p:nvPr/>
        </p:nvSpPr>
        <p:spPr bwMode="auto">
          <a:xfrm>
            <a:off x="1428750" y="3462338"/>
            <a:ext cx="2214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/>
              <a:t>Memsetup()  </a:t>
            </a:r>
            <a:r>
              <a:rPr lang="ko-KR" altLang="en-US" sz="1200" u="none" dirty="0"/>
              <a:t>함수로 분기</a:t>
            </a:r>
          </a:p>
        </p:txBody>
      </p:sp>
      <p:sp>
        <p:nvSpPr>
          <p:cNvPr id="26643" name="TextBox 19"/>
          <p:cNvSpPr txBox="1">
            <a:spLocks noChangeArrowheads="1"/>
          </p:cNvSpPr>
          <p:nvPr/>
        </p:nvSpPr>
        <p:spPr bwMode="auto">
          <a:xfrm>
            <a:off x="5643563" y="1357313"/>
            <a:ext cx="1785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1200" u="none" dirty="0"/>
              <a:t>메모리 제어기 설정</a:t>
            </a:r>
          </a:p>
        </p:txBody>
      </p:sp>
      <p:sp>
        <p:nvSpPr>
          <p:cNvPr id="26644" name="TextBox 20"/>
          <p:cNvSpPr txBox="1">
            <a:spLocks noChangeArrowheads="1"/>
          </p:cNvSpPr>
          <p:nvPr/>
        </p:nvSpPr>
        <p:spPr bwMode="auto">
          <a:xfrm>
            <a:off x="1285875" y="4643438"/>
            <a:ext cx="2500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1200" u="none" dirty="0"/>
              <a:t>프로그램 재배치</a:t>
            </a:r>
            <a:endParaRPr lang="en-US" altLang="ko-KR" sz="1200" u="none" dirty="0"/>
          </a:p>
          <a:p>
            <a:r>
              <a:rPr lang="en-US" altLang="ko-KR" sz="1200" u="none" dirty="0"/>
              <a:t>U-boot </a:t>
            </a:r>
            <a:r>
              <a:rPr lang="ko-KR" altLang="en-US" sz="1200" u="none" dirty="0"/>
              <a:t>복사 및 </a:t>
            </a:r>
            <a:r>
              <a:rPr lang="en-US" altLang="ko-KR" sz="1200" u="none" dirty="0"/>
              <a:t>PC </a:t>
            </a:r>
            <a:r>
              <a:rPr lang="ko-KR" altLang="en-US" sz="1200" u="none" dirty="0"/>
              <a:t>값 변경</a:t>
            </a:r>
          </a:p>
        </p:txBody>
      </p:sp>
      <p:sp>
        <p:nvSpPr>
          <p:cNvPr id="26645" name="TextBox 21"/>
          <p:cNvSpPr txBox="1">
            <a:spLocks noChangeArrowheads="1"/>
          </p:cNvSpPr>
          <p:nvPr/>
        </p:nvSpPr>
        <p:spPr bwMode="auto">
          <a:xfrm>
            <a:off x="1643063" y="5149850"/>
            <a:ext cx="17859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/>
              <a:t>Stack </a:t>
            </a:r>
            <a:r>
              <a:rPr lang="ko-KR" altLang="en-US" sz="1200" u="none" dirty="0"/>
              <a:t>설정</a:t>
            </a:r>
          </a:p>
        </p:txBody>
      </p:sp>
      <p:sp>
        <p:nvSpPr>
          <p:cNvPr id="26646" name="TextBox 22"/>
          <p:cNvSpPr txBox="1">
            <a:spLocks noChangeArrowheads="1"/>
          </p:cNvSpPr>
          <p:nvPr/>
        </p:nvSpPr>
        <p:spPr bwMode="auto">
          <a:xfrm>
            <a:off x="1643063" y="5468938"/>
            <a:ext cx="1785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/>
              <a:t>C </a:t>
            </a:r>
            <a:r>
              <a:rPr lang="ko-KR" altLang="en-US" sz="1200" u="none" dirty="0"/>
              <a:t>변수 설정</a:t>
            </a:r>
          </a:p>
        </p:txBody>
      </p:sp>
      <p:sp>
        <p:nvSpPr>
          <p:cNvPr id="26647" name="TextBox 23"/>
          <p:cNvSpPr txBox="1">
            <a:spLocks noChangeArrowheads="1"/>
          </p:cNvSpPr>
          <p:nvPr/>
        </p:nvSpPr>
        <p:spPr bwMode="auto">
          <a:xfrm>
            <a:off x="5346700" y="3857625"/>
            <a:ext cx="2643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u="none" dirty="0">
                <a:latin typeface="Tahoma" pitchFamily="34" charset="0"/>
                <a:cs typeface="Tahoma" pitchFamily="34" charset="0"/>
              </a:rPr>
              <a:t>Lib_arm/board.c</a:t>
            </a:r>
            <a:endParaRPr lang="ko-KR" altLang="en-US" sz="14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48" name="TextBox 24"/>
          <p:cNvSpPr txBox="1">
            <a:spLocks noChangeArrowheads="1"/>
          </p:cNvSpPr>
          <p:nvPr/>
        </p:nvSpPr>
        <p:spPr bwMode="auto">
          <a:xfrm>
            <a:off x="5715000" y="4357688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/>
              <a:t>Start_armboot()</a:t>
            </a:r>
            <a:endParaRPr lang="ko-KR" altLang="en-US" sz="1200" u="none" dirty="0"/>
          </a:p>
        </p:txBody>
      </p:sp>
      <p:cxnSp>
        <p:nvCxnSpPr>
          <p:cNvPr id="27" name="Shape 26"/>
          <p:cNvCxnSpPr>
            <a:endCxn id="7" idx="1"/>
          </p:cNvCxnSpPr>
          <p:nvPr/>
        </p:nvCxnSpPr>
        <p:spPr bwMode="auto">
          <a:xfrm rot="5400000" flipH="1" flipV="1">
            <a:off x="3786188" y="2214563"/>
            <a:ext cx="2071687" cy="642937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>
            <a:off x="3714750" y="3571875"/>
            <a:ext cx="785813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>
            <a:off x="3714750" y="5643563"/>
            <a:ext cx="785813" cy="158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직선 연결선 45"/>
          <p:cNvCxnSpPr/>
          <p:nvPr/>
        </p:nvCxnSpPr>
        <p:spPr bwMode="auto">
          <a:xfrm rot="5400000" flipH="1" flipV="1">
            <a:off x="3891756" y="5036344"/>
            <a:ext cx="1216025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직선 화살표 연결선 47"/>
          <p:cNvCxnSpPr/>
          <p:nvPr/>
        </p:nvCxnSpPr>
        <p:spPr bwMode="auto">
          <a:xfrm>
            <a:off x="4500563" y="4429125"/>
            <a:ext cx="642937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30" name="순서도: 문서 29"/>
          <p:cNvSpPr/>
          <p:nvPr/>
        </p:nvSpPr>
        <p:spPr bwMode="auto">
          <a:xfrm>
            <a:off x="5143500" y="5572125"/>
            <a:ext cx="3000375" cy="642938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6655" name="TextBox 23"/>
          <p:cNvSpPr txBox="1">
            <a:spLocks noChangeArrowheads="1"/>
          </p:cNvSpPr>
          <p:nvPr/>
        </p:nvSpPr>
        <p:spPr bwMode="auto">
          <a:xfrm>
            <a:off x="5346700" y="5214938"/>
            <a:ext cx="2643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u="none" dirty="0">
                <a:latin typeface="Tahoma" pitchFamily="34" charset="0"/>
                <a:cs typeface="Tahoma" pitchFamily="34" charset="0"/>
              </a:rPr>
              <a:t>common/</a:t>
            </a:r>
            <a:r>
              <a:rPr lang="en-US" altLang="ko-KR" sz="1400" u="none" dirty="0" err="1">
                <a:latin typeface="Tahoma" pitchFamily="34" charset="0"/>
                <a:cs typeface="Tahoma" pitchFamily="34" charset="0"/>
              </a:rPr>
              <a:t>main.c</a:t>
            </a:r>
            <a:endParaRPr lang="ko-KR" altLang="en-US" sz="14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56" name="TextBox 24"/>
          <p:cNvSpPr txBox="1">
            <a:spLocks noChangeArrowheads="1"/>
          </p:cNvSpPr>
          <p:nvPr/>
        </p:nvSpPr>
        <p:spPr bwMode="auto">
          <a:xfrm>
            <a:off x="5715000" y="5715000"/>
            <a:ext cx="1785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/>
              <a:t>main_loop()</a:t>
            </a:r>
            <a:endParaRPr lang="ko-KR" altLang="en-US" sz="1200" u="none" dirty="0"/>
          </a:p>
        </p:txBody>
      </p:sp>
      <p:cxnSp>
        <p:nvCxnSpPr>
          <p:cNvPr id="26657" name="직선 화살표 연결선 52"/>
          <p:cNvCxnSpPr>
            <a:cxnSpLocks noChangeShapeType="1"/>
          </p:cNvCxnSpPr>
          <p:nvPr/>
        </p:nvCxnSpPr>
        <p:spPr bwMode="auto">
          <a:xfrm rot="5400000">
            <a:off x="5072856" y="5215732"/>
            <a:ext cx="714375" cy="1588"/>
          </a:xfrm>
          <a:prstGeom prst="straightConnector1">
            <a:avLst/>
          </a:prstGeom>
          <a:noFill/>
          <a:ln w="25400" algn="ctr">
            <a:solidFill>
              <a:schemeClr val="accent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6658" name="직선 연결선 37"/>
          <p:cNvCxnSpPr>
            <a:cxnSpLocks noChangeShapeType="1"/>
          </p:cNvCxnSpPr>
          <p:nvPr/>
        </p:nvCxnSpPr>
        <p:spPr bwMode="auto">
          <a:xfrm rot="10800000">
            <a:off x="4714875" y="1571625"/>
            <a:ext cx="428625" cy="1588"/>
          </a:xfrm>
          <a:prstGeom prst="line">
            <a:avLst/>
          </a:prstGeom>
          <a:noFill/>
          <a:ln w="19050" algn="ctr">
            <a:solidFill>
              <a:schemeClr val="accent1"/>
            </a:solidFill>
            <a:prstDash val="sysDash"/>
            <a:round/>
            <a:headEnd/>
            <a:tailEnd/>
          </a:ln>
        </p:spPr>
      </p:cxnSp>
      <p:cxnSp>
        <p:nvCxnSpPr>
          <p:cNvPr id="26659" name="직선 연결선 39"/>
          <p:cNvCxnSpPr>
            <a:cxnSpLocks noChangeShapeType="1"/>
          </p:cNvCxnSpPr>
          <p:nvPr/>
        </p:nvCxnSpPr>
        <p:spPr bwMode="auto">
          <a:xfrm rot="5400000">
            <a:off x="3679031" y="2607469"/>
            <a:ext cx="2073275" cy="1588"/>
          </a:xfrm>
          <a:prstGeom prst="line">
            <a:avLst/>
          </a:prstGeom>
          <a:noFill/>
          <a:ln w="19050" algn="ctr">
            <a:solidFill>
              <a:schemeClr val="accent1"/>
            </a:solidFill>
            <a:prstDash val="sysDash"/>
            <a:round/>
            <a:headEnd/>
            <a:tailEnd/>
          </a:ln>
        </p:spPr>
      </p:cxnSp>
      <p:cxnSp>
        <p:nvCxnSpPr>
          <p:cNvPr id="26660" name="직선 화살표 연결선 41"/>
          <p:cNvCxnSpPr>
            <a:cxnSpLocks noChangeShapeType="1"/>
          </p:cNvCxnSpPr>
          <p:nvPr/>
        </p:nvCxnSpPr>
        <p:spPr bwMode="auto">
          <a:xfrm rot="10800000">
            <a:off x="3714750" y="3643313"/>
            <a:ext cx="1000125" cy="1587"/>
          </a:xfrm>
          <a:prstGeom prst="straightConnector1">
            <a:avLst/>
          </a:prstGeom>
          <a:noFill/>
          <a:ln w="19050" algn="ctr">
            <a:solidFill>
              <a:schemeClr val="accent1"/>
            </a:solidFill>
            <a:prstDash val="sysDash"/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</a:t>
            </a:r>
            <a:r>
              <a:rPr lang="ko-KR" altLang="en-US" smtClean="0"/>
              <a:t>실행 순서 개요</a:t>
            </a:r>
            <a:endParaRPr lang="ko-KR" altLang="en-US" dirty="0"/>
          </a:p>
        </p:txBody>
      </p:sp>
      <p:grpSp>
        <p:nvGrpSpPr>
          <p:cNvPr id="3" name="그룹 15"/>
          <p:cNvGrpSpPr/>
          <p:nvPr/>
        </p:nvGrpSpPr>
        <p:grpSpPr>
          <a:xfrm>
            <a:off x="468313" y="2214563"/>
            <a:ext cx="8175653" cy="3429015"/>
            <a:chOff x="928688" y="2214563"/>
            <a:chExt cx="7559675" cy="2449512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928688" y="2214563"/>
              <a:ext cx="3527425" cy="719137"/>
            </a:xfrm>
            <a:prstGeom prst="rect">
              <a:avLst/>
            </a:prstGeom>
            <a:solidFill>
              <a:srgbClr val="99CC00"/>
            </a:solidFill>
            <a:ln w="38100" algn="ctr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sz="2000" b="1" dirty="0">
                  <a:latin typeface="+mn-lt"/>
                </a:rPr>
                <a:t>[ASM] startup</a:t>
              </a:r>
              <a:r>
                <a:rPr lang="ko-KR" altLang="en-US" sz="2000" b="1" dirty="0">
                  <a:latin typeface="+mn-lt"/>
                </a:rPr>
                <a:t>코드</a:t>
              </a:r>
            </a:p>
            <a:p>
              <a: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ko-KR" altLang="en-US" sz="2000" b="1" dirty="0">
                  <a:latin typeface="+mn-lt"/>
                </a:rPr>
                <a:t> </a:t>
              </a:r>
              <a:r>
                <a:rPr lang="en-US" altLang="ko-KR" sz="2000" b="1" dirty="0">
                  <a:latin typeface="+mn-lt"/>
                </a:rPr>
                <a:t>(</a:t>
              </a:r>
              <a:r>
                <a:rPr lang="en-US" altLang="ko-KR" sz="2000" b="1" dirty="0" err="1" smtClean="0">
                  <a:latin typeface="+mn-lt"/>
                </a:rPr>
                <a:t>cpu</a:t>
              </a:r>
              <a:r>
                <a:rPr lang="en-US" altLang="ko-KR" sz="2000" b="1" dirty="0" smtClean="0">
                  <a:latin typeface="+mn-lt"/>
                </a:rPr>
                <a:t>/s5pc1xx/</a:t>
              </a:r>
              <a:r>
                <a:rPr lang="en-US" altLang="ko-KR" sz="2000" b="1" dirty="0" err="1" smtClean="0">
                  <a:latin typeface="+mn-lt"/>
                </a:rPr>
                <a:t>start.S</a:t>
              </a:r>
              <a:r>
                <a:rPr lang="en-US" altLang="ko-KR" sz="2000" b="1" dirty="0">
                  <a:latin typeface="+mn-lt"/>
                </a:rPr>
                <a:t>)</a:t>
              </a: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928688" y="3079750"/>
              <a:ext cx="3527425" cy="719138"/>
            </a:xfrm>
            <a:prstGeom prst="rect">
              <a:avLst/>
            </a:prstGeom>
            <a:solidFill>
              <a:srgbClr val="99CC00"/>
            </a:solidFill>
            <a:ln w="38100" algn="ctr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sz="2000" b="1" dirty="0">
                  <a:latin typeface="+mn-lt"/>
                </a:rPr>
                <a:t>[C]</a:t>
              </a:r>
              <a:r>
                <a:rPr lang="ko-KR" altLang="en-US" sz="2000" b="1" dirty="0">
                  <a:latin typeface="+mn-lt"/>
                </a:rPr>
                <a:t>코드 </a:t>
              </a:r>
              <a:r>
                <a:rPr lang="en-US" altLang="ko-KR" sz="2000" b="1" dirty="0" err="1">
                  <a:latin typeface="+mn-lt"/>
                </a:rPr>
                <a:t>start_armboot</a:t>
              </a:r>
              <a:r>
                <a:rPr lang="en-US" altLang="ko-KR" sz="2000" b="1" dirty="0">
                  <a:latin typeface="+mn-lt"/>
                </a:rPr>
                <a:t>()</a:t>
              </a:r>
            </a:p>
            <a:p>
              <a: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sz="2000" b="1" dirty="0">
                  <a:latin typeface="+mn-lt"/>
                </a:rPr>
                <a:t>(</a:t>
              </a:r>
              <a:r>
                <a:rPr lang="en-US" altLang="ko-KR" sz="2000" b="1" dirty="0" err="1">
                  <a:latin typeface="+mn-lt"/>
                </a:rPr>
                <a:t>lib_arm</a:t>
              </a:r>
              <a:r>
                <a:rPr lang="en-US" altLang="ko-KR" sz="2000" b="1" dirty="0">
                  <a:latin typeface="+mn-lt"/>
                </a:rPr>
                <a:t>/</a:t>
              </a:r>
              <a:r>
                <a:rPr lang="en-US" altLang="ko-KR" sz="2000" b="1" dirty="0" err="1">
                  <a:latin typeface="+mn-lt"/>
                </a:rPr>
                <a:t>board.c</a:t>
              </a:r>
              <a:r>
                <a:rPr lang="en-US" altLang="ko-KR" sz="2000" b="1" dirty="0">
                  <a:latin typeface="+mn-lt"/>
                </a:rPr>
                <a:t>)</a:t>
              </a: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928688" y="3943350"/>
              <a:ext cx="3527425" cy="720725"/>
            </a:xfrm>
            <a:prstGeom prst="rect">
              <a:avLst/>
            </a:prstGeom>
            <a:solidFill>
              <a:srgbClr val="99CC00"/>
            </a:solidFill>
            <a:ln w="38100" algn="ctr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sz="2000" b="1">
                  <a:latin typeface="+mn-lt"/>
                </a:rPr>
                <a:t>main_loop()</a:t>
              </a:r>
            </a:p>
            <a:p>
              <a: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sz="2000" b="1">
                  <a:latin typeface="+mn-lt"/>
                </a:rPr>
                <a:t>(common/main.c)</a:t>
              </a:r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4230687" y="2214563"/>
              <a:ext cx="43982" cy="2449512"/>
            </a:xfrm>
            <a:prstGeom prst="line">
              <a:avLst/>
            </a:prstGeom>
            <a:noFill/>
            <a:ln w="69850">
              <a:solidFill>
                <a:srgbClr val="FF6600"/>
              </a:solidFill>
              <a:round/>
              <a:headEnd/>
              <a:tailEnd type="arrow" w="lg" len="lg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4456113" y="2214563"/>
              <a:ext cx="4032250" cy="719137"/>
            </a:xfrm>
            <a:prstGeom prst="rect">
              <a:avLst/>
            </a:prstGeom>
            <a:solidFill>
              <a:srgbClr val="CCFFFF"/>
            </a:solidFill>
            <a:ln w="38100" algn="ctr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sz="2000" dirty="0" smtClean="0"/>
                <a:t>CPU</a:t>
              </a:r>
              <a:r>
                <a:rPr lang="en-US" altLang="ko-KR" sz="2000" b="1" dirty="0" smtClean="0"/>
                <a:t> </a:t>
              </a:r>
              <a:r>
                <a:rPr lang="ko-KR" altLang="en-US" sz="2000" b="1" dirty="0"/>
                <a:t>초기화</a:t>
              </a:r>
              <a:r>
                <a:rPr lang="en-US" altLang="ko-KR" sz="2000" b="1" dirty="0"/>
                <a:t>, </a:t>
              </a:r>
              <a:r>
                <a:rPr lang="en-US" altLang="ko-KR" sz="2000" b="1" dirty="0" smtClean="0"/>
                <a:t>SDRAM </a:t>
              </a:r>
              <a:r>
                <a:rPr lang="ko-KR" altLang="en-US" sz="2000" b="1" dirty="0" smtClean="0"/>
                <a:t>초기화</a:t>
              </a:r>
              <a:r>
                <a:rPr lang="en-US" altLang="ko-KR" sz="2000" b="1" dirty="0"/>
                <a:t>, </a:t>
              </a:r>
              <a:endParaRPr lang="en-US" altLang="ko-KR" sz="2000" b="1" dirty="0" smtClean="0"/>
            </a:p>
            <a:p>
              <a: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sz="2000" dirty="0" smtClean="0"/>
                <a:t>SDRAM</a:t>
              </a:r>
              <a:r>
                <a:rPr lang="ko-KR" altLang="en-US" sz="2000" dirty="0" smtClean="0"/>
                <a:t>으로 재배치</a:t>
              </a:r>
              <a:r>
                <a:rPr lang="en-US" altLang="ko-KR" sz="2000" dirty="0" smtClean="0"/>
                <a:t>,</a:t>
              </a:r>
              <a:r>
                <a:rPr lang="ko-KR" altLang="en-US" sz="2000" dirty="0" smtClean="0"/>
                <a:t> </a:t>
              </a:r>
              <a:endParaRPr lang="en-US" altLang="ko-KR" sz="2000" dirty="0" smtClean="0"/>
            </a:p>
            <a:p>
              <a: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sz="2000" b="1" dirty="0" err="1" smtClean="0"/>
                <a:t>start_armboot</a:t>
              </a:r>
              <a:r>
                <a:rPr lang="en-US" altLang="ko-KR" sz="2000" b="1" dirty="0"/>
                <a:t>()</a:t>
              </a:r>
              <a:r>
                <a:rPr lang="ko-KR" altLang="en-US" sz="2000" b="1" dirty="0"/>
                <a:t>호출</a:t>
              </a: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4456113" y="3079750"/>
              <a:ext cx="4032250" cy="719138"/>
            </a:xfrm>
            <a:prstGeom prst="rect">
              <a:avLst/>
            </a:prstGeom>
            <a:solidFill>
              <a:srgbClr val="CCFFFF"/>
            </a:solidFill>
            <a:ln w="38100" algn="ctr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sz="2000" b="1" dirty="0" smtClean="0"/>
                <a:t>NAND </a:t>
              </a:r>
              <a:r>
                <a:rPr lang="ko-KR" altLang="en-US" sz="2000" b="1" dirty="0" smtClean="0"/>
                <a:t>플래시</a:t>
              </a:r>
              <a:r>
                <a:rPr lang="en-US" altLang="ko-KR" sz="2000" b="1" dirty="0" smtClean="0"/>
                <a:t>, </a:t>
              </a:r>
              <a:r>
                <a:rPr lang="ko-KR" altLang="en-US" sz="2000" dirty="0" smtClean="0"/>
                <a:t>시리얼</a:t>
              </a:r>
              <a:r>
                <a:rPr lang="en-US" altLang="ko-KR" sz="2000" dirty="0" smtClean="0"/>
                <a:t>,</a:t>
              </a:r>
            </a:p>
            <a:p>
              <a: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ko-KR" altLang="en-US" sz="2000" dirty="0" smtClean="0"/>
                <a:t>네트워크 카드 등 초기화</a:t>
              </a:r>
              <a:endParaRPr lang="en-US" altLang="ko-KR" sz="2000" dirty="0" smtClean="0"/>
            </a:p>
            <a:p>
              <a: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en-US" altLang="ko-KR" sz="2000" dirty="0" err="1" smtClean="0"/>
                <a:t>m</a:t>
              </a:r>
              <a:r>
                <a:rPr lang="en-US" altLang="ko-KR" sz="2000" b="1" dirty="0" err="1" smtClean="0"/>
                <a:t>ain_loop</a:t>
              </a:r>
              <a:r>
                <a:rPr lang="en-US" altLang="ko-KR" sz="2000" b="1" dirty="0" smtClean="0"/>
                <a:t>() </a:t>
              </a:r>
              <a:r>
                <a:rPr lang="ko-KR" altLang="en-US" sz="2000" b="1" dirty="0" smtClean="0"/>
                <a:t>호출</a:t>
              </a:r>
              <a:endParaRPr lang="ko-KR" altLang="en-US" sz="2000" b="1" dirty="0"/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4456113" y="3943350"/>
              <a:ext cx="4032250" cy="720725"/>
            </a:xfrm>
            <a:prstGeom prst="rect">
              <a:avLst/>
            </a:prstGeom>
            <a:solidFill>
              <a:srgbClr val="CCFFFF"/>
            </a:solidFill>
            <a:ln w="38100" algn="ctr">
              <a:noFill/>
              <a:miter lim="800000"/>
              <a:headEnd/>
              <a:tailEnd type="none" w="lg" len="lg"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ko-KR" altLang="en-US" sz="2000" b="1" dirty="0"/>
                <a:t>명령어 처리 </a:t>
              </a:r>
              <a:r>
                <a:rPr lang="ko-KR" altLang="en-US" sz="2000" b="1" dirty="0" smtClean="0"/>
                <a:t>루틴</a:t>
              </a:r>
              <a:r>
                <a:rPr lang="en-US" altLang="ko-KR" sz="2000" b="1" dirty="0" smtClean="0"/>
                <a:t>, </a:t>
              </a:r>
              <a:r>
                <a:rPr lang="en-US" altLang="ko-KR" sz="2000" b="1" dirty="0" err="1" smtClean="0"/>
                <a:t>run_command</a:t>
              </a:r>
              <a:r>
                <a:rPr lang="en-US" altLang="ko-KR" sz="2000" b="1" dirty="0" smtClean="0"/>
                <a:t>()</a:t>
              </a:r>
              <a:endParaRPr lang="en-US" altLang="ko-KR" sz="2000" dirty="0"/>
            </a:p>
            <a:p>
              <a: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ko-KR" altLang="en-US" sz="2000" dirty="0" smtClean="0"/>
                <a:t>자동 부팅</a:t>
              </a:r>
              <a:endParaRPr lang="en-US" altLang="ko-KR" sz="2000" b="1" dirty="0"/>
            </a:p>
          </p:txBody>
        </p:sp>
      </p:grpSp>
      <p:sp>
        <p:nvSpPr>
          <p:cNvPr id="11" name="바닥글 개체 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Tahoma" pitchFamily="34" charset="0"/>
                <a:ea typeface="굴림" charset="-127"/>
                <a:cs typeface="Tahoma" pitchFamily="34" charset="0"/>
              </a:rPr>
              <a:t>Lib_arm/board.c</a:t>
            </a:r>
            <a:r>
              <a:rPr lang="ko-KR" altLang="en-US" dirty="0" smtClean="0">
                <a:latin typeface="Tahoma" pitchFamily="34" charset="0"/>
                <a:ea typeface="굴림" charset="-127"/>
                <a:cs typeface="Tahoma" pitchFamily="34" charset="0"/>
              </a:rPr>
              <a:t> </a:t>
            </a:r>
            <a:r>
              <a:rPr lang="en-US" altLang="ko-KR" dirty="0" smtClean="0">
                <a:latin typeface="Tahoma" pitchFamily="34" charset="0"/>
                <a:ea typeface="굴림" charset="-127"/>
                <a:cs typeface="Tahoma" pitchFamily="34" charset="0"/>
              </a:rPr>
              <a:t>– start_armboot()</a:t>
            </a:r>
            <a:endParaRPr lang="ko-KR" altLang="en-US" dirty="0" smtClean="0">
              <a:ea typeface="굴림" charset="-127"/>
              <a:cs typeface="Tahoma" pitchFamily="34" charset="0"/>
            </a:endParaRPr>
          </a:p>
        </p:txBody>
      </p:sp>
      <p:sp>
        <p:nvSpPr>
          <p:cNvPr id="27652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4025" y="1471613"/>
            <a:ext cx="569595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Tahoma" pitchFamily="34" charset="0"/>
                <a:ea typeface="굴림" charset="-127"/>
                <a:cs typeface="Tahoma" pitchFamily="34" charset="0"/>
              </a:rPr>
              <a:t>Lib_arm/board.c</a:t>
            </a:r>
            <a:r>
              <a:rPr lang="ko-KR" altLang="en-US" dirty="0" smtClean="0">
                <a:latin typeface="Tahoma" pitchFamily="34" charset="0"/>
                <a:ea typeface="굴림" charset="-127"/>
                <a:cs typeface="Tahoma" pitchFamily="34" charset="0"/>
              </a:rPr>
              <a:t> </a:t>
            </a:r>
            <a:r>
              <a:rPr lang="en-US" altLang="ko-KR" dirty="0" smtClean="0">
                <a:latin typeface="Tahoma" pitchFamily="34" charset="0"/>
                <a:ea typeface="굴림" charset="-127"/>
                <a:cs typeface="Tahoma" pitchFamily="34" charset="0"/>
              </a:rPr>
              <a:t>– start_armboot()</a:t>
            </a:r>
            <a:endParaRPr lang="ko-KR" altLang="en-US" dirty="0" smtClean="0">
              <a:ea typeface="굴림" charset="-127"/>
              <a:cs typeface="Tahoma" pitchFamily="34" charset="0"/>
            </a:endParaRPr>
          </a:p>
        </p:txBody>
      </p:sp>
      <p:sp>
        <p:nvSpPr>
          <p:cNvPr id="28676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sp>
        <p:nvSpPr>
          <p:cNvPr id="10" name="순서도: 처리 9"/>
          <p:cNvSpPr/>
          <p:nvPr/>
        </p:nvSpPr>
        <p:spPr bwMode="auto">
          <a:xfrm>
            <a:off x="357188" y="928688"/>
            <a:ext cx="3571875" cy="5357812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28679" name="직사각형 11"/>
          <p:cNvSpPr>
            <a:spLocks noChangeArrowheads="1"/>
          </p:cNvSpPr>
          <p:nvPr/>
        </p:nvSpPr>
        <p:spPr bwMode="auto">
          <a:xfrm>
            <a:off x="714375" y="1714500"/>
            <a:ext cx="2857500" cy="4286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ko-KR" u="none" dirty="0">
                <a:latin typeface="Tahoma" pitchFamily="34" charset="0"/>
                <a:cs typeface="Tahoma" pitchFamily="34" charset="0"/>
              </a:rPr>
              <a:t>Mem_malloc_init()</a:t>
            </a:r>
            <a:endParaRPr lang="ko-KR" altLang="en-US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80" name="직사각형 12"/>
          <p:cNvSpPr>
            <a:spLocks noChangeArrowheads="1"/>
          </p:cNvSpPr>
          <p:nvPr/>
        </p:nvSpPr>
        <p:spPr bwMode="auto">
          <a:xfrm>
            <a:off x="714375" y="2286000"/>
            <a:ext cx="2857500" cy="4286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ko-KR" u="none" dirty="0">
                <a:latin typeface="Tahoma" pitchFamily="34" charset="0"/>
                <a:cs typeface="Tahoma" pitchFamily="34" charset="0"/>
              </a:rPr>
              <a:t>Env_relocate()</a:t>
            </a:r>
            <a:endParaRPr lang="ko-KR" altLang="en-US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81" name="직사각형 13"/>
          <p:cNvSpPr>
            <a:spLocks noChangeArrowheads="1"/>
          </p:cNvSpPr>
          <p:nvPr/>
        </p:nvSpPr>
        <p:spPr bwMode="auto">
          <a:xfrm>
            <a:off x="714375" y="2857500"/>
            <a:ext cx="2857500" cy="4286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ko-KR" u="none" dirty="0" smtClean="0">
                <a:latin typeface="Tahoma" pitchFamily="34" charset="0"/>
                <a:cs typeface="Tahoma" pitchFamily="34" charset="0"/>
              </a:rPr>
              <a:t>Devices_init</a:t>
            </a:r>
            <a:r>
              <a:rPr lang="en-US" altLang="ko-KR" u="none" dirty="0">
                <a:latin typeface="Tahoma" pitchFamily="34" charset="0"/>
                <a:cs typeface="Tahoma" pitchFamily="34" charset="0"/>
              </a:rPr>
              <a:t>)</a:t>
            </a:r>
            <a:endParaRPr lang="ko-KR" altLang="en-US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82" name="직사각형 14"/>
          <p:cNvSpPr>
            <a:spLocks noChangeArrowheads="1"/>
          </p:cNvSpPr>
          <p:nvPr/>
        </p:nvSpPr>
        <p:spPr bwMode="auto">
          <a:xfrm>
            <a:off x="714375" y="3429000"/>
            <a:ext cx="2857500" cy="4286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ko-KR" u="none" dirty="0">
                <a:latin typeface="Tahoma" pitchFamily="34" charset="0"/>
                <a:cs typeface="Tahoma" pitchFamily="34" charset="0"/>
              </a:rPr>
              <a:t>Jumptable_r)</a:t>
            </a:r>
            <a:endParaRPr lang="ko-KR" altLang="en-US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83" name="직사각형 15"/>
          <p:cNvSpPr>
            <a:spLocks noChangeArrowheads="1"/>
          </p:cNvSpPr>
          <p:nvPr/>
        </p:nvSpPr>
        <p:spPr bwMode="auto">
          <a:xfrm>
            <a:off x="714375" y="4000500"/>
            <a:ext cx="2857500" cy="4286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ko-KR" u="none" dirty="0">
                <a:latin typeface="Tahoma" pitchFamily="34" charset="0"/>
                <a:cs typeface="Tahoma" pitchFamily="34" charset="0"/>
              </a:rPr>
              <a:t>Concole_init_r()</a:t>
            </a:r>
            <a:endParaRPr lang="ko-KR" altLang="en-US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84" name="직사각형 16"/>
          <p:cNvSpPr>
            <a:spLocks noChangeArrowheads="1"/>
          </p:cNvSpPr>
          <p:nvPr/>
        </p:nvSpPr>
        <p:spPr bwMode="auto">
          <a:xfrm>
            <a:off x="714375" y="4572000"/>
            <a:ext cx="2857500" cy="4286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ko-KR" u="none" dirty="0">
                <a:latin typeface="Tahoma" pitchFamily="34" charset="0"/>
                <a:cs typeface="Tahoma" pitchFamily="34" charset="0"/>
              </a:rPr>
              <a:t>Enable_interrupt()</a:t>
            </a:r>
            <a:endParaRPr lang="ko-KR" altLang="en-US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85" name="직사각형 17"/>
          <p:cNvSpPr>
            <a:spLocks noChangeArrowheads="1"/>
          </p:cNvSpPr>
          <p:nvPr/>
        </p:nvSpPr>
        <p:spPr bwMode="auto">
          <a:xfrm>
            <a:off x="714375" y="5643563"/>
            <a:ext cx="2857500" cy="4286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ko-KR" u="none" dirty="0">
                <a:latin typeface="Tahoma" pitchFamily="34" charset="0"/>
                <a:cs typeface="Tahoma" pitchFamily="34" charset="0"/>
              </a:rPr>
              <a:t>Main_loop()</a:t>
            </a:r>
            <a:endParaRPr lang="ko-KR" altLang="en-US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87" name="아래쪽 화살표 21"/>
          <p:cNvSpPr>
            <a:spLocks noChangeArrowheads="1"/>
          </p:cNvSpPr>
          <p:nvPr/>
        </p:nvSpPr>
        <p:spPr bwMode="auto">
          <a:xfrm>
            <a:off x="1785938" y="2143125"/>
            <a:ext cx="714375" cy="1428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28688" name="아래쪽 화살표 22"/>
          <p:cNvSpPr>
            <a:spLocks noChangeArrowheads="1"/>
          </p:cNvSpPr>
          <p:nvPr/>
        </p:nvSpPr>
        <p:spPr bwMode="auto">
          <a:xfrm>
            <a:off x="1785938" y="2714625"/>
            <a:ext cx="714375" cy="1428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28689" name="아래쪽 화살표 23"/>
          <p:cNvSpPr>
            <a:spLocks noChangeArrowheads="1"/>
          </p:cNvSpPr>
          <p:nvPr/>
        </p:nvSpPr>
        <p:spPr bwMode="auto">
          <a:xfrm>
            <a:off x="1785938" y="3286125"/>
            <a:ext cx="714375" cy="1428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28690" name="아래쪽 화살표 24"/>
          <p:cNvSpPr>
            <a:spLocks noChangeArrowheads="1"/>
          </p:cNvSpPr>
          <p:nvPr/>
        </p:nvSpPr>
        <p:spPr bwMode="auto">
          <a:xfrm>
            <a:off x="1785938" y="3857625"/>
            <a:ext cx="714375" cy="1428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28691" name="아래쪽 화살표 25"/>
          <p:cNvSpPr>
            <a:spLocks noChangeArrowheads="1"/>
          </p:cNvSpPr>
          <p:nvPr/>
        </p:nvSpPr>
        <p:spPr bwMode="auto">
          <a:xfrm>
            <a:off x="1785938" y="4429125"/>
            <a:ext cx="714375" cy="1428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28692" name="아래쪽 화살표 26"/>
          <p:cNvSpPr>
            <a:spLocks noChangeArrowheads="1"/>
          </p:cNvSpPr>
          <p:nvPr/>
        </p:nvSpPr>
        <p:spPr bwMode="auto">
          <a:xfrm>
            <a:off x="1785938" y="5000625"/>
            <a:ext cx="714375" cy="642938"/>
          </a:xfrm>
          <a:prstGeom prst="downArrow">
            <a:avLst>
              <a:gd name="adj1" fmla="val 47056"/>
              <a:gd name="adj2" fmla="val 2384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28694" name="TextBox 21"/>
          <p:cNvSpPr txBox="1">
            <a:spLocks noChangeArrowheads="1"/>
          </p:cNvSpPr>
          <p:nvPr/>
        </p:nvSpPr>
        <p:spPr bwMode="auto">
          <a:xfrm>
            <a:off x="4572000" y="1714500"/>
            <a:ext cx="3816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u="none" dirty="0"/>
              <a:t>Lib_arm/board.c</a:t>
            </a:r>
            <a:endParaRPr lang="ko-KR" altLang="en-US" u="none" dirty="0"/>
          </a:p>
        </p:txBody>
      </p:sp>
      <p:sp>
        <p:nvSpPr>
          <p:cNvPr id="28695" name="TextBox 22"/>
          <p:cNvSpPr txBox="1">
            <a:spLocks noChangeArrowheads="1"/>
          </p:cNvSpPr>
          <p:nvPr/>
        </p:nvSpPr>
        <p:spPr bwMode="auto">
          <a:xfrm>
            <a:off x="4572000" y="2325688"/>
            <a:ext cx="3816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dirty="0" smtClean="0"/>
              <a:t>Common/</a:t>
            </a:r>
            <a:r>
              <a:rPr lang="en-US" altLang="ko-KR" dirty="0" err="1" smtClean="0"/>
              <a:t>env_common.c</a:t>
            </a:r>
            <a:endParaRPr lang="ko-KR" altLang="en-US" u="none" dirty="0"/>
          </a:p>
        </p:txBody>
      </p:sp>
      <p:sp>
        <p:nvSpPr>
          <p:cNvPr id="28696" name="TextBox 23"/>
          <p:cNvSpPr txBox="1">
            <a:spLocks noChangeArrowheads="1"/>
          </p:cNvSpPr>
          <p:nvPr/>
        </p:nvSpPr>
        <p:spPr bwMode="auto">
          <a:xfrm>
            <a:off x="4572000" y="2825750"/>
            <a:ext cx="3816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u="none" dirty="0"/>
              <a:t>Common/</a:t>
            </a:r>
            <a:r>
              <a:rPr lang="en-US" altLang="ko-KR" u="none" dirty="0" err="1"/>
              <a:t>devices.c</a:t>
            </a:r>
            <a:endParaRPr lang="ko-KR" altLang="en-US" u="none" dirty="0"/>
          </a:p>
        </p:txBody>
      </p:sp>
      <p:sp>
        <p:nvSpPr>
          <p:cNvPr id="28697" name="TextBox 24"/>
          <p:cNvSpPr txBox="1">
            <a:spLocks noChangeArrowheads="1"/>
          </p:cNvSpPr>
          <p:nvPr/>
        </p:nvSpPr>
        <p:spPr bwMode="auto">
          <a:xfrm>
            <a:off x="4572000" y="3468688"/>
            <a:ext cx="3816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u="none" dirty="0"/>
              <a:t>Common/</a:t>
            </a:r>
            <a:r>
              <a:rPr lang="en-US" altLang="ko-KR" u="none" dirty="0" err="1"/>
              <a:t>exports.c</a:t>
            </a:r>
            <a:endParaRPr lang="ko-KR" altLang="en-US" u="none" dirty="0"/>
          </a:p>
        </p:txBody>
      </p:sp>
      <p:sp>
        <p:nvSpPr>
          <p:cNvPr id="28698" name="TextBox 25"/>
          <p:cNvSpPr txBox="1">
            <a:spLocks noChangeArrowheads="1"/>
          </p:cNvSpPr>
          <p:nvPr/>
        </p:nvSpPr>
        <p:spPr bwMode="auto">
          <a:xfrm>
            <a:off x="4572000" y="4071938"/>
            <a:ext cx="3816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u="none" dirty="0"/>
              <a:t>Common/</a:t>
            </a:r>
            <a:r>
              <a:rPr lang="en-US" altLang="ko-KR" u="none" dirty="0" err="1"/>
              <a:t>console.c</a:t>
            </a:r>
            <a:endParaRPr lang="ko-KR" altLang="en-US" u="none" dirty="0"/>
          </a:p>
        </p:txBody>
      </p:sp>
      <p:sp>
        <p:nvSpPr>
          <p:cNvPr id="28699" name="TextBox 26"/>
          <p:cNvSpPr txBox="1">
            <a:spLocks noChangeArrowheads="1"/>
          </p:cNvSpPr>
          <p:nvPr/>
        </p:nvSpPr>
        <p:spPr bwMode="auto">
          <a:xfrm>
            <a:off x="4572000" y="4572000"/>
            <a:ext cx="3816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u="none" dirty="0" smtClean="0"/>
              <a:t>Cpu/s5pc1xxx/</a:t>
            </a:r>
            <a:r>
              <a:rPr lang="en-US" altLang="ko-KR" u="none" dirty="0" err="1" smtClean="0"/>
              <a:t>interrupts.c</a:t>
            </a:r>
            <a:endParaRPr lang="ko-KR" altLang="en-US" u="none" dirty="0"/>
          </a:p>
        </p:txBody>
      </p:sp>
      <p:sp>
        <p:nvSpPr>
          <p:cNvPr id="28700" name="TextBox 27"/>
          <p:cNvSpPr txBox="1">
            <a:spLocks noChangeArrowheads="1"/>
          </p:cNvSpPr>
          <p:nvPr/>
        </p:nvSpPr>
        <p:spPr bwMode="auto">
          <a:xfrm>
            <a:off x="4572000" y="5715000"/>
            <a:ext cx="3816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u="none" dirty="0"/>
              <a:t>common/main.c</a:t>
            </a:r>
            <a:endParaRPr lang="ko-KR" altLang="en-US" u="none" dirty="0"/>
          </a:p>
        </p:txBody>
      </p:sp>
      <p:sp>
        <p:nvSpPr>
          <p:cNvPr id="28701" name="TextBox 21"/>
          <p:cNvSpPr txBox="1">
            <a:spLocks noChangeArrowheads="1"/>
          </p:cNvSpPr>
          <p:nvPr/>
        </p:nvSpPr>
        <p:spPr bwMode="auto">
          <a:xfrm>
            <a:off x="357188" y="928688"/>
            <a:ext cx="2428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u="none" dirty="0"/>
              <a:t>Lib_arm/board.c</a:t>
            </a:r>
            <a:endParaRPr lang="ko-KR" altLang="en-US" u="non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charset="-127"/>
              </a:rPr>
              <a:t>Main_loop()</a:t>
            </a:r>
            <a:endParaRPr lang="ko-KR" altLang="en-US" dirty="0" smtClean="0">
              <a:ea typeface="굴림" charset="-127"/>
            </a:endParaRPr>
          </a:p>
        </p:txBody>
      </p:sp>
      <p:sp>
        <p:nvSpPr>
          <p:cNvPr id="29700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857250"/>
            <a:ext cx="3600450" cy="5353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charset="-127"/>
              </a:rPr>
              <a:t>Run_command()</a:t>
            </a:r>
            <a:endParaRPr lang="ko-KR" altLang="en-US" dirty="0" smtClean="0">
              <a:ea typeface="굴림" charset="-127"/>
            </a:endParaRPr>
          </a:p>
        </p:txBody>
      </p:sp>
      <p:sp>
        <p:nvSpPr>
          <p:cNvPr id="30724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857250"/>
            <a:ext cx="4019550" cy="555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0726" name="TextBox 14"/>
          <p:cNvSpPr txBox="1">
            <a:spLocks noChangeArrowheads="1"/>
          </p:cNvSpPr>
          <p:nvPr/>
        </p:nvSpPr>
        <p:spPr bwMode="auto">
          <a:xfrm>
            <a:off x="3357563" y="1428750"/>
            <a:ext cx="4000500" cy="2460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u="none" dirty="0">
                <a:latin typeface="Tahoma" pitchFamily="34" charset="0"/>
                <a:cs typeface="Tahoma" pitchFamily="34" charset="0"/>
              </a:rPr>
              <a:t>Command</a:t>
            </a:r>
            <a:r>
              <a:rPr lang="ko-KR" altLang="en-US" sz="1000" u="none" dirty="0">
                <a:latin typeface="Tahoma" pitchFamily="34" charset="0"/>
                <a:cs typeface="Tahoma" pitchFamily="34" charset="0"/>
              </a:rPr>
              <a:t>의 인자를  추출</a:t>
            </a:r>
            <a:r>
              <a:rPr lang="en-US" altLang="ko-KR" sz="1000" u="none" dirty="0">
                <a:latin typeface="Tahoma" pitchFamily="34" charset="0"/>
                <a:cs typeface="Tahoma" pitchFamily="34" charset="0"/>
              </a:rPr>
              <a:t>...</a:t>
            </a:r>
          </a:p>
        </p:txBody>
      </p:sp>
      <p:pic>
        <p:nvPicPr>
          <p:cNvPr id="307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2500313"/>
            <a:ext cx="3838575" cy="3714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cxnSp>
        <p:nvCxnSpPr>
          <p:cNvPr id="30728" name="꺾인 연결선 9"/>
          <p:cNvCxnSpPr>
            <a:cxnSpLocks noChangeShapeType="1"/>
          </p:cNvCxnSpPr>
          <p:nvPr/>
        </p:nvCxnSpPr>
        <p:spPr bwMode="auto">
          <a:xfrm>
            <a:off x="2500313" y="2000250"/>
            <a:ext cx="2571750" cy="571500"/>
          </a:xfrm>
          <a:prstGeom prst="bentConnector3">
            <a:avLst>
              <a:gd name="adj1" fmla="val 50000"/>
            </a:avLst>
          </a:prstGeom>
          <a:noFill/>
          <a:ln w="22225" algn="ctr">
            <a:solidFill>
              <a:srgbClr val="7030A0"/>
            </a:solidFill>
            <a:prstDash val="sysDash"/>
            <a:round/>
            <a:headEnd/>
            <a:tailEnd type="arrow" w="med" len="med"/>
          </a:ln>
        </p:spPr>
      </p:cxnSp>
      <p:sp>
        <p:nvSpPr>
          <p:cNvPr id="30730" name="TextBox 14"/>
          <p:cNvSpPr txBox="1">
            <a:spLocks noChangeArrowheads="1"/>
          </p:cNvSpPr>
          <p:nvPr/>
        </p:nvSpPr>
        <p:spPr bwMode="auto">
          <a:xfrm>
            <a:off x="7236296" y="4149080"/>
            <a:ext cx="1643062" cy="55399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u="none" dirty="0"/>
              <a:t>Command  list </a:t>
            </a:r>
            <a:r>
              <a:rPr lang="ko-KR" altLang="en-US" sz="1000" u="none" dirty="0"/>
              <a:t>에서 </a:t>
            </a:r>
            <a:r>
              <a:rPr lang="en-US" altLang="ko-KR" sz="1000" u="none" dirty="0"/>
              <a:t>Command </a:t>
            </a:r>
            <a:r>
              <a:rPr lang="ko-KR" altLang="en-US" sz="1000" u="none" dirty="0"/>
              <a:t>와 일치하는 것을  </a:t>
            </a:r>
            <a:r>
              <a:rPr lang="en-US" altLang="ko-KR" sz="1000" u="none" dirty="0"/>
              <a:t>Search</a:t>
            </a:r>
          </a:p>
        </p:txBody>
      </p:sp>
      <p:sp>
        <p:nvSpPr>
          <p:cNvPr id="30731" name="TextBox 14"/>
          <p:cNvSpPr txBox="1">
            <a:spLocks noChangeArrowheads="1"/>
          </p:cNvSpPr>
          <p:nvPr/>
        </p:nvSpPr>
        <p:spPr bwMode="auto">
          <a:xfrm>
            <a:off x="7215188" y="4857750"/>
            <a:ext cx="1643062" cy="40011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u="none" dirty="0"/>
              <a:t>Match</a:t>
            </a:r>
            <a:r>
              <a:rPr lang="ko-KR" altLang="en-US" sz="1000" u="none" dirty="0"/>
              <a:t>된 명령을 처리할 </a:t>
            </a:r>
            <a:r>
              <a:rPr lang="en-US" altLang="ko-KR" sz="1000" u="none" dirty="0"/>
              <a:t>handle </a:t>
            </a:r>
            <a:r>
              <a:rPr lang="ko-KR" altLang="en-US" sz="1000" u="none" dirty="0"/>
              <a:t>함수 포인터를 </a:t>
            </a:r>
            <a:r>
              <a:rPr lang="en-US" altLang="ko-KR" sz="1000" u="none" dirty="0"/>
              <a:t>return</a:t>
            </a:r>
          </a:p>
        </p:txBody>
      </p:sp>
      <p:cxnSp>
        <p:nvCxnSpPr>
          <p:cNvPr id="30732" name="꺾인 연결선 14"/>
          <p:cNvCxnSpPr>
            <a:cxnSpLocks noChangeShapeType="1"/>
          </p:cNvCxnSpPr>
          <p:nvPr/>
        </p:nvCxnSpPr>
        <p:spPr bwMode="auto">
          <a:xfrm rot="16200000" flipH="1">
            <a:off x="-535781" y="3536156"/>
            <a:ext cx="4000500" cy="928688"/>
          </a:xfrm>
          <a:prstGeom prst="bentConnector3">
            <a:avLst>
              <a:gd name="adj1" fmla="val 57986"/>
            </a:avLst>
          </a:prstGeom>
          <a:noFill/>
          <a:ln w="22225" algn="ctr">
            <a:solidFill>
              <a:srgbClr val="7030A0"/>
            </a:solidFill>
            <a:prstDash val="sysDash"/>
            <a:round/>
            <a:headEnd/>
            <a:tailEnd type="arrow" w="med" len="med"/>
          </a:ln>
        </p:spPr>
      </p:cxnSp>
      <p:sp>
        <p:nvSpPr>
          <p:cNvPr id="30733" name="TextBox 14"/>
          <p:cNvSpPr txBox="1">
            <a:spLocks noChangeArrowheads="1"/>
          </p:cNvSpPr>
          <p:nvPr/>
        </p:nvSpPr>
        <p:spPr bwMode="auto">
          <a:xfrm>
            <a:off x="2051720" y="6021288"/>
            <a:ext cx="2786062" cy="2460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u="none" dirty="0">
                <a:latin typeface="Tahoma" pitchFamily="34" charset="0"/>
                <a:cs typeface="Tahoma" pitchFamily="34" charset="0"/>
              </a:rPr>
              <a:t>Command</a:t>
            </a:r>
            <a:r>
              <a:rPr lang="ko-KR" altLang="en-US" sz="1000" u="none" dirty="0">
                <a:latin typeface="Tahoma" pitchFamily="34" charset="0"/>
                <a:cs typeface="Tahoma" pitchFamily="34" charset="0"/>
              </a:rPr>
              <a:t>를 실행하기 위해  함수를 호출함</a:t>
            </a:r>
            <a:endParaRPr lang="en-US" altLang="ko-KR" sz="1000" u="none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charset="-127"/>
              </a:rPr>
              <a:t>U_BOOT_CMD</a:t>
            </a:r>
            <a:endParaRPr lang="ko-KR" altLang="en-US" dirty="0" smtClean="0">
              <a:ea typeface="굴림" charset="-127"/>
            </a:endParaRPr>
          </a:p>
        </p:txBody>
      </p:sp>
      <p:sp>
        <p:nvSpPr>
          <p:cNvPr id="31748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pic>
        <p:nvPicPr>
          <p:cNvPr id="3174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857250"/>
            <a:ext cx="4962525" cy="2914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4786313"/>
            <a:ext cx="3686175" cy="146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00063" y="4143375"/>
            <a:ext cx="2000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ko-KR" sz="1800" b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Example</a:t>
            </a:r>
            <a:endParaRPr lang="ko-KR" altLang="en-US" sz="1800" b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 bwMode="auto">
          <a:xfrm>
            <a:off x="7500938" y="1143000"/>
            <a:ext cx="1285875" cy="4643438"/>
          </a:xfrm>
          <a:prstGeom prst="rect">
            <a:avLst/>
          </a:prstGeom>
          <a:solidFill>
            <a:schemeClr val="accent5">
              <a:lumMod val="90000"/>
            </a:schemeClr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32771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charset="-127"/>
              </a:rPr>
              <a:t>U_BOOT_CMD</a:t>
            </a:r>
            <a:endParaRPr lang="ko-KR" altLang="en-US" dirty="0" smtClean="0">
              <a:ea typeface="굴림" charset="-127"/>
            </a:endParaRPr>
          </a:p>
        </p:txBody>
      </p:sp>
      <p:sp>
        <p:nvSpPr>
          <p:cNvPr id="32773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5750" y="1000125"/>
            <a:ext cx="5357813" cy="1938338"/>
          </a:xfrm>
          <a:prstGeom prst="rect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ko-KR" u="none" dirty="0"/>
              <a:t>OUTPUT_FORMAT("elf32-littlearm", "elf32-littlearm", "elf32-littlearm")</a:t>
            </a:r>
          </a:p>
          <a:p>
            <a:pPr algn="l">
              <a:defRPr/>
            </a:pPr>
            <a:r>
              <a:rPr lang="en-US" altLang="ko-KR" u="none" dirty="0"/>
              <a:t>/*OUTPUT_FORMAT("elf32-arm", "elf32-arm", "elf32-arm")*/</a:t>
            </a:r>
          </a:p>
          <a:p>
            <a:pPr algn="l">
              <a:defRPr/>
            </a:pPr>
            <a:r>
              <a:rPr lang="en-US" altLang="ko-KR" u="none" dirty="0"/>
              <a:t>OUTPUT_ARCH(arm)</a:t>
            </a:r>
          </a:p>
          <a:p>
            <a:pPr algn="l">
              <a:defRPr/>
            </a:pPr>
            <a:r>
              <a:rPr lang="en-US" altLang="ko-KR" u="none" dirty="0"/>
              <a:t>ENTRY(_start)</a:t>
            </a:r>
          </a:p>
          <a:p>
            <a:pPr algn="l">
              <a:defRPr/>
            </a:pPr>
            <a:r>
              <a:rPr lang="en-US" altLang="ko-KR" u="none" dirty="0"/>
              <a:t>SECTIONS</a:t>
            </a:r>
          </a:p>
          <a:p>
            <a:pPr algn="l">
              <a:defRPr/>
            </a:pPr>
            <a:r>
              <a:rPr lang="en-US" altLang="ko-KR" u="none" dirty="0"/>
              <a:t>{</a:t>
            </a:r>
          </a:p>
          <a:p>
            <a:pPr algn="l">
              <a:defRPr/>
            </a:pPr>
            <a:endParaRPr lang="en-US" altLang="ko-KR" u="none" dirty="0"/>
          </a:p>
          <a:p>
            <a:pPr algn="l">
              <a:defRPr/>
            </a:pPr>
            <a:r>
              <a:rPr lang="en-US" altLang="ko-KR" u="none" dirty="0"/>
              <a:t>__u_boot_cmd_start = .;</a:t>
            </a:r>
          </a:p>
          <a:p>
            <a:pPr algn="l">
              <a:defRPr/>
            </a:pPr>
            <a:r>
              <a:rPr lang="en-US" altLang="ko-KR" u="none" dirty="0"/>
              <a:t>.u_boot_cmd : { *(.u_boot_cmd) }</a:t>
            </a:r>
          </a:p>
          <a:p>
            <a:pPr algn="l">
              <a:defRPr/>
            </a:pPr>
            <a:r>
              <a:rPr lang="en-US" altLang="ko-KR" u="none" dirty="0"/>
              <a:t>__u_boot_cmd_end = .;</a:t>
            </a:r>
          </a:p>
          <a:p>
            <a:pPr algn="l">
              <a:defRPr/>
            </a:pPr>
            <a:endParaRPr lang="en-US" altLang="ko-KR" u="none" dirty="0"/>
          </a:p>
          <a:p>
            <a:pPr algn="l">
              <a:defRPr/>
            </a:pPr>
            <a:r>
              <a:rPr lang="en-US" altLang="ko-KR" u="none" dirty="0"/>
              <a:t>}</a:t>
            </a:r>
          </a:p>
        </p:txBody>
      </p:sp>
      <p:pic>
        <p:nvPicPr>
          <p:cNvPr id="327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214688"/>
            <a:ext cx="6046787" cy="2071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7539038" y="1143000"/>
          <a:ext cx="1214446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</a:tblGrid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name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maxargs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repeatable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cmd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usage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help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7539038" y="2500313"/>
          <a:ext cx="1214446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</a:tblGrid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name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maxargs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repeatable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cmd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usage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help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7534275" y="4478338"/>
          <a:ext cx="1214446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</a:tblGrid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name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maxargs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repeatable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cmd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usage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baseline="0" dirty="0" smtClean="0">
                          <a:latin typeface="Tahoma" pitchFamily="34" charset="0"/>
                          <a:cs typeface="Tahoma" pitchFamily="34" charset="0"/>
                        </a:rPr>
                        <a:t>help</a:t>
                      </a:r>
                      <a:endParaRPr lang="ko-KR" altLang="en-US" sz="800" b="1" baseline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824" name="TextBox 13"/>
          <p:cNvSpPr txBox="1">
            <a:spLocks noChangeArrowheads="1"/>
          </p:cNvSpPr>
          <p:nvPr/>
        </p:nvSpPr>
        <p:spPr bwMode="auto">
          <a:xfrm>
            <a:off x="7643813" y="4000500"/>
            <a:ext cx="10001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u="none" dirty="0"/>
              <a:t>…...</a:t>
            </a:r>
            <a:endParaRPr lang="ko-KR" altLang="en-US" u="none" dirty="0"/>
          </a:p>
        </p:txBody>
      </p:sp>
      <p:sp>
        <p:nvSpPr>
          <p:cNvPr id="32825" name="TextBox 14"/>
          <p:cNvSpPr txBox="1">
            <a:spLocks noChangeArrowheads="1"/>
          </p:cNvSpPr>
          <p:nvPr/>
        </p:nvSpPr>
        <p:spPr bwMode="auto">
          <a:xfrm>
            <a:off x="6500813" y="857250"/>
            <a:ext cx="15001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u="none" dirty="0"/>
              <a:t>_u_boot_cmd_start</a:t>
            </a:r>
            <a:endParaRPr lang="ko-KR" altLang="en-US" u="none" dirty="0"/>
          </a:p>
        </p:txBody>
      </p:sp>
      <p:sp>
        <p:nvSpPr>
          <p:cNvPr id="32826" name="TextBox 15"/>
          <p:cNvSpPr txBox="1">
            <a:spLocks noChangeArrowheads="1"/>
          </p:cNvSpPr>
          <p:nvPr/>
        </p:nvSpPr>
        <p:spPr bwMode="auto">
          <a:xfrm>
            <a:off x="6500813" y="5826125"/>
            <a:ext cx="15001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u="none" dirty="0"/>
              <a:t>_u_boot_cmd_end</a:t>
            </a:r>
            <a:endParaRPr lang="ko-KR" altLang="en-US" u="none" dirty="0"/>
          </a:p>
        </p:txBody>
      </p:sp>
      <p:sp>
        <p:nvSpPr>
          <p:cNvPr id="32827" name="왼쪽 중괄호 16"/>
          <p:cNvSpPr>
            <a:spLocks/>
          </p:cNvSpPr>
          <p:nvPr/>
        </p:nvSpPr>
        <p:spPr bwMode="auto">
          <a:xfrm>
            <a:off x="7072313" y="1143000"/>
            <a:ext cx="331787" cy="4643438"/>
          </a:xfrm>
          <a:prstGeom prst="leftBrace">
            <a:avLst>
              <a:gd name="adj1" fmla="val 8293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32828" name="TextBox 17"/>
          <p:cNvSpPr txBox="1">
            <a:spLocks noChangeArrowheads="1"/>
          </p:cNvSpPr>
          <p:nvPr/>
        </p:nvSpPr>
        <p:spPr bwMode="auto">
          <a:xfrm>
            <a:off x="5715000" y="3357563"/>
            <a:ext cx="1500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u="none" dirty="0"/>
              <a:t>Uboot_cmd_table</a:t>
            </a:r>
            <a:endParaRPr lang="ko-KR" altLang="en-US" u="non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charset="-127"/>
              </a:rPr>
              <a:t>Boot_os_Fcn</a:t>
            </a:r>
            <a:endParaRPr lang="ko-KR" altLang="en-US" dirty="0" smtClean="0">
              <a:ea typeface="굴림" charset="-127"/>
            </a:endParaRPr>
          </a:p>
        </p:txBody>
      </p:sp>
      <p:sp>
        <p:nvSpPr>
          <p:cNvPr id="33796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928688"/>
            <a:ext cx="3981450" cy="1876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379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000375"/>
            <a:ext cx="4200525" cy="3381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3799" name="TextBox 7"/>
          <p:cNvSpPr txBox="1">
            <a:spLocks noChangeArrowheads="1"/>
          </p:cNvSpPr>
          <p:nvPr/>
        </p:nvSpPr>
        <p:spPr bwMode="auto">
          <a:xfrm>
            <a:off x="3071813" y="3357563"/>
            <a:ext cx="32146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dirty="0"/>
              <a:t>Lib_arm/</a:t>
            </a:r>
            <a:r>
              <a:rPr lang="en-US" altLang="ko-KR" dirty="0" err="1"/>
              <a:t>armlinux.c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charset="-127"/>
              </a:rPr>
              <a:t>do_bootm() - 1</a:t>
            </a:r>
            <a:endParaRPr lang="ko-KR" altLang="en-US" dirty="0" smtClean="0">
              <a:ea typeface="굴림" charset="-127"/>
            </a:endParaRPr>
          </a:p>
        </p:txBody>
      </p:sp>
      <p:sp>
        <p:nvSpPr>
          <p:cNvPr id="34820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pic>
        <p:nvPicPr>
          <p:cNvPr id="348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000125"/>
            <a:ext cx="3019425" cy="781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4822" name="TextBox 14"/>
          <p:cNvSpPr txBox="1">
            <a:spLocks noChangeArrowheads="1"/>
          </p:cNvSpPr>
          <p:nvPr/>
        </p:nvSpPr>
        <p:spPr bwMode="auto">
          <a:xfrm>
            <a:off x="4071938" y="1071563"/>
            <a:ext cx="2786062" cy="2460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dirty="0"/>
              <a:t>Default  Load address  =</a:t>
            </a:r>
            <a:r>
              <a:rPr lang="en-US" altLang="ko-KR" sz="1000" dirty="0" smtClean="0"/>
              <a:t>0x20000000</a:t>
            </a:r>
            <a:endParaRPr lang="ko-KR" altLang="en-US" sz="1000" dirty="0"/>
          </a:p>
        </p:txBody>
      </p:sp>
      <p:sp>
        <p:nvSpPr>
          <p:cNvPr id="34823" name="TextBox 14"/>
          <p:cNvSpPr txBox="1">
            <a:spLocks noChangeArrowheads="1"/>
          </p:cNvSpPr>
          <p:nvPr/>
        </p:nvSpPr>
        <p:spPr bwMode="auto">
          <a:xfrm>
            <a:off x="4071938" y="1428750"/>
            <a:ext cx="4214812" cy="2460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dirty="0"/>
              <a:t>Bootm </a:t>
            </a:r>
            <a:r>
              <a:rPr lang="en-US" altLang="ko-KR" sz="1000" dirty="0" smtClean="0"/>
              <a:t>20008000 </a:t>
            </a:r>
            <a:r>
              <a:rPr lang="en-US" altLang="ko-KR" sz="1000" dirty="0"/>
              <a:t>:  loading </a:t>
            </a:r>
            <a:r>
              <a:rPr lang="ko-KR" altLang="en-US" sz="1000" dirty="0"/>
              <a:t>할 </a:t>
            </a:r>
            <a:r>
              <a:rPr lang="en-US" altLang="ko-KR" sz="1000" dirty="0"/>
              <a:t>address </a:t>
            </a:r>
            <a:r>
              <a:rPr lang="ko-KR" altLang="en-US" sz="1000" dirty="0"/>
              <a:t>를 받아  </a:t>
            </a:r>
            <a:r>
              <a:rPr lang="en-US" altLang="ko-KR" sz="1000" dirty="0"/>
              <a:t>command </a:t>
            </a:r>
            <a:r>
              <a:rPr lang="ko-KR" altLang="en-US" sz="1000" dirty="0"/>
              <a:t>로 받는다</a:t>
            </a:r>
            <a:r>
              <a:rPr lang="en-US" altLang="ko-KR" sz="1000" dirty="0"/>
              <a:t>.</a:t>
            </a:r>
            <a:endParaRPr lang="ko-KR" altLang="en-US" sz="1000" dirty="0"/>
          </a:p>
        </p:txBody>
      </p:sp>
      <p:pic>
        <p:nvPicPr>
          <p:cNvPr id="3482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2071688"/>
            <a:ext cx="3629025" cy="200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4825" name="TextBox 14"/>
          <p:cNvSpPr txBox="1">
            <a:spLocks noChangeArrowheads="1"/>
          </p:cNvSpPr>
          <p:nvPr/>
        </p:nvSpPr>
        <p:spPr bwMode="auto">
          <a:xfrm>
            <a:off x="4071938" y="2000250"/>
            <a:ext cx="2786062" cy="2460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dirty="0" err="1" smtClean="0"/>
              <a:t>zImage</a:t>
            </a:r>
            <a:r>
              <a:rPr lang="ko-KR" altLang="en-US" sz="1000" dirty="0"/>
              <a:t>의 헤더를 읽어온다</a:t>
            </a:r>
            <a:r>
              <a:rPr lang="en-US" altLang="ko-KR" sz="1000" dirty="0"/>
              <a:t>.</a:t>
            </a:r>
            <a:endParaRPr lang="ko-KR" altLang="en-US" sz="1000" dirty="0"/>
          </a:p>
        </p:txBody>
      </p:sp>
      <p:pic>
        <p:nvPicPr>
          <p:cNvPr id="348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5" y="2428875"/>
            <a:ext cx="4067175" cy="2038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482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2857500"/>
            <a:ext cx="3143250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482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50" y="3857625"/>
            <a:ext cx="2762250" cy="1333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4829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8" y="5429250"/>
            <a:ext cx="2571750" cy="361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4830" name="TextBox 14"/>
          <p:cNvSpPr txBox="1">
            <a:spLocks noChangeArrowheads="1"/>
          </p:cNvSpPr>
          <p:nvPr/>
        </p:nvSpPr>
        <p:spPr bwMode="auto">
          <a:xfrm>
            <a:off x="3929063" y="5429250"/>
            <a:ext cx="3214687" cy="2460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dirty="0"/>
              <a:t>Pointer</a:t>
            </a:r>
            <a:r>
              <a:rPr lang="ko-KR" altLang="en-US" sz="1000" dirty="0"/>
              <a:t>를 </a:t>
            </a:r>
            <a:r>
              <a:rPr lang="en-US" altLang="ko-KR" sz="1000" dirty="0"/>
              <a:t>header</a:t>
            </a:r>
            <a:r>
              <a:rPr lang="ko-KR" altLang="en-US" sz="1000" dirty="0"/>
              <a:t>에서 실제 압축된 커널을 가르킨다</a:t>
            </a:r>
            <a:r>
              <a:rPr lang="en-US" altLang="ko-KR" sz="1000" dirty="0"/>
              <a:t>.</a:t>
            </a:r>
            <a:endParaRPr lang="ko-KR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charset="-127"/>
              </a:rPr>
              <a:t>cpu/s5pc1xx/start.s – Jump vector table</a:t>
            </a:r>
            <a:endParaRPr lang="ko-KR" altLang="en-US" dirty="0" smtClean="0">
              <a:ea typeface="굴림" charset="-127"/>
            </a:endParaRPr>
          </a:p>
        </p:txBody>
      </p:sp>
      <p:sp>
        <p:nvSpPr>
          <p:cNvPr id="16388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785813"/>
            <a:ext cx="7072312" cy="5373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4500563" y="2786063"/>
            <a:ext cx="2928937" cy="4000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u="none" dirty="0"/>
              <a:t>ARM </a:t>
            </a:r>
            <a:r>
              <a:rPr lang="ko-KR" altLang="en-US" sz="1000" u="none" dirty="0"/>
              <a:t>이 </a:t>
            </a:r>
            <a:r>
              <a:rPr lang="en-US" altLang="ko-KR" sz="1000" u="none" dirty="0"/>
              <a:t>exception </a:t>
            </a:r>
            <a:r>
              <a:rPr lang="ko-KR" altLang="en-US" sz="1000" u="none" dirty="0"/>
              <a:t>이 걸리면 각 예외에 따라 무조건 정해진 해당번지로 </a:t>
            </a:r>
            <a:r>
              <a:rPr lang="en-US" altLang="ko-KR" sz="1000" u="none" dirty="0"/>
              <a:t>jump</a:t>
            </a:r>
            <a:endParaRPr lang="ko-KR" altLang="en-US" sz="1000" u="none" dirty="0"/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4429125" y="4429125"/>
            <a:ext cx="3000375" cy="64633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u="none" dirty="0"/>
              <a:t>Exception vector</a:t>
            </a:r>
            <a:r>
              <a:rPr lang="ko-KR" altLang="en-US" u="none" dirty="0"/>
              <a:t>의 위치를 </a:t>
            </a:r>
            <a:r>
              <a:rPr lang="en-US" altLang="ko-KR" sz="1100" u="none" dirty="0"/>
              <a:t>word(4byte</a:t>
            </a:r>
            <a:r>
              <a:rPr lang="en-US" altLang="ko-KR" u="none" dirty="0"/>
              <a:t>)</a:t>
            </a:r>
            <a:r>
              <a:rPr lang="ko-KR" altLang="en-US" u="none" dirty="0"/>
              <a:t>로 정의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charset="-127"/>
              </a:rPr>
              <a:t>do_bootm() - 2</a:t>
            </a:r>
            <a:endParaRPr lang="ko-KR" altLang="en-US" dirty="0" smtClean="0">
              <a:ea typeface="굴림" charset="-127"/>
            </a:endParaRPr>
          </a:p>
        </p:txBody>
      </p:sp>
      <p:sp>
        <p:nvSpPr>
          <p:cNvPr id="35844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000125"/>
            <a:ext cx="4343400" cy="315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5846" name="TextBox 14"/>
          <p:cNvSpPr txBox="1">
            <a:spLocks noChangeArrowheads="1"/>
          </p:cNvSpPr>
          <p:nvPr/>
        </p:nvSpPr>
        <p:spPr bwMode="auto">
          <a:xfrm>
            <a:off x="4000500" y="2214563"/>
            <a:ext cx="2786063" cy="2460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u="none" dirty="0"/>
              <a:t>LINUX</a:t>
            </a:r>
            <a:r>
              <a:rPr lang="ko-KR" altLang="en-US" sz="1000" u="none" dirty="0"/>
              <a:t>의 경우는 </a:t>
            </a:r>
            <a:r>
              <a:rPr lang="en-US" altLang="ko-KR" sz="1000" u="none" dirty="0"/>
              <a:t>IH_TYPE_KERNEL</a:t>
            </a:r>
            <a:endParaRPr lang="ko-KR" altLang="en-US" sz="1000" u="none" dirty="0"/>
          </a:p>
        </p:txBody>
      </p:sp>
      <p:sp>
        <p:nvSpPr>
          <p:cNvPr id="35847" name="TextBox 14"/>
          <p:cNvSpPr txBox="1">
            <a:spLocks noChangeArrowheads="1"/>
          </p:cNvSpPr>
          <p:nvPr/>
        </p:nvSpPr>
        <p:spPr bwMode="auto">
          <a:xfrm>
            <a:off x="4000500" y="2571750"/>
            <a:ext cx="2786063" cy="2460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u="none" dirty="0"/>
              <a:t>Kernel + ramdisk </a:t>
            </a:r>
            <a:r>
              <a:rPr lang="ko-KR" altLang="en-US" sz="1000" u="none" dirty="0"/>
              <a:t>이미지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charset="-127"/>
              </a:rPr>
              <a:t>do_bootm() - 3</a:t>
            </a:r>
            <a:endParaRPr lang="ko-KR" altLang="en-US" dirty="0" smtClean="0">
              <a:ea typeface="굴림" charset="-127"/>
            </a:endParaRPr>
          </a:p>
        </p:txBody>
      </p:sp>
      <p:sp>
        <p:nvSpPr>
          <p:cNvPr id="36868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75"/>
            <a:ext cx="4610100" cy="590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직사각형 7"/>
          <p:cNvSpPr/>
          <p:nvPr/>
        </p:nvSpPr>
        <p:spPr bwMode="auto">
          <a:xfrm>
            <a:off x="214313" y="1785938"/>
            <a:ext cx="7572375" cy="1357312"/>
          </a:xfrm>
          <a:prstGeom prst="rect">
            <a:avLst/>
          </a:prstGeom>
          <a:noFill/>
          <a:ln w="28575" cap="flat" cmpd="sng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36871" name="TextBox 14"/>
          <p:cNvSpPr txBox="1">
            <a:spLocks noChangeArrowheads="1"/>
          </p:cNvSpPr>
          <p:nvPr/>
        </p:nvSpPr>
        <p:spPr bwMode="auto">
          <a:xfrm>
            <a:off x="4286250" y="1928813"/>
            <a:ext cx="2786063" cy="2460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ko-KR" altLang="en-US" sz="1000" u="none" dirty="0"/>
              <a:t>압축된 커널을 압축 해제한다</a:t>
            </a:r>
            <a:r>
              <a:rPr lang="en-US" altLang="ko-KR" sz="1000" u="none" dirty="0"/>
              <a:t>.</a:t>
            </a:r>
            <a:endParaRPr lang="ko-KR" altLang="en-US" sz="1000" u="none" dirty="0"/>
          </a:p>
        </p:txBody>
      </p:sp>
      <p:sp>
        <p:nvSpPr>
          <p:cNvPr id="36872" name="TextBox 14"/>
          <p:cNvSpPr txBox="1">
            <a:spLocks noChangeArrowheads="1"/>
          </p:cNvSpPr>
          <p:nvPr/>
        </p:nvSpPr>
        <p:spPr bwMode="auto">
          <a:xfrm>
            <a:off x="4286250" y="2428875"/>
            <a:ext cx="3214688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ko-KR" altLang="en-US" sz="1400" u="none" dirty="0"/>
              <a:t>압축이 풀리는 위치는 </a:t>
            </a:r>
            <a:r>
              <a:rPr lang="en-US" altLang="ko-KR" sz="1400" u="none" dirty="0"/>
              <a:t>(void *)ntohl(hdr_ih_load)</a:t>
            </a:r>
            <a:r>
              <a:rPr lang="ko-KR" altLang="en-US" sz="1400" u="none" dirty="0"/>
              <a:t>이다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charset="-127"/>
              </a:rPr>
              <a:t>do_bootm() - 4</a:t>
            </a:r>
            <a:endParaRPr lang="ko-KR" altLang="en-US" dirty="0" smtClean="0">
              <a:ea typeface="굴림" charset="-127"/>
            </a:endParaRPr>
          </a:p>
        </p:txBody>
      </p:sp>
      <p:sp>
        <p:nvSpPr>
          <p:cNvPr id="37892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pic>
        <p:nvPicPr>
          <p:cNvPr id="3789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785813"/>
            <a:ext cx="3476625" cy="5886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7894" name="TextBox 14"/>
          <p:cNvSpPr txBox="1">
            <a:spLocks noChangeArrowheads="1"/>
          </p:cNvSpPr>
          <p:nvPr/>
        </p:nvSpPr>
        <p:spPr bwMode="auto">
          <a:xfrm>
            <a:off x="3929063" y="1643062"/>
            <a:ext cx="3739281" cy="3693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ko-KR" altLang="en-US" u="none" dirty="0"/>
              <a:t>드디어  </a:t>
            </a:r>
            <a:r>
              <a:rPr lang="en-US" altLang="ko-KR" u="none" dirty="0"/>
              <a:t>Linux kernel </a:t>
            </a:r>
            <a:r>
              <a:rPr lang="ko-KR" altLang="en-US" u="none" dirty="0"/>
              <a:t>로 진입한다</a:t>
            </a:r>
            <a:r>
              <a:rPr lang="en-US" altLang="ko-KR" u="none" dirty="0"/>
              <a:t>...!!!</a:t>
            </a:r>
            <a:endParaRPr lang="ko-KR" altLang="en-US" u="non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charset="-127"/>
              </a:rPr>
              <a:t>do_bootm_linux()</a:t>
            </a:r>
            <a:endParaRPr lang="ko-KR" altLang="en-US" dirty="0" smtClean="0">
              <a:ea typeface="굴림" charset="-127"/>
            </a:endParaRPr>
          </a:p>
        </p:txBody>
      </p:sp>
      <p:sp>
        <p:nvSpPr>
          <p:cNvPr id="38916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sp>
        <p:nvSpPr>
          <p:cNvPr id="38920" name="직사각형 7"/>
          <p:cNvSpPr>
            <a:spLocks noChangeArrowheads="1"/>
          </p:cNvSpPr>
          <p:nvPr/>
        </p:nvSpPr>
        <p:spPr bwMode="auto">
          <a:xfrm>
            <a:off x="5436096" y="2132856"/>
            <a:ext cx="1446230" cy="24622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000" u="none" dirty="0" smtClean="0">
                <a:sym typeface="Wingdings" pitchFamily="2" charset="2"/>
              </a:rPr>
              <a:t>Bootargs </a:t>
            </a:r>
            <a:r>
              <a:rPr lang="ko-KR" altLang="en-US" sz="1000" u="none" dirty="0" smtClean="0">
                <a:sym typeface="Wingdings" pitchFamily="2" charset="2"/>
              </a:rPr>
              <a:t>를 가지고 온다</a:t>
            </a:r>
            <a:endParaRPr lang="ko-KR" altLang="en-US" sz="1000" u="non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50101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212976"/>
            <a:ext cx="588612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직사각형 7"/>
          <p:cNvSpPr>
            <a:spLocks noChangeArrowheads="1"/>
          </p:cNvSpPr>
          <p:nvPr/>
        </p:nvSpPr>
        <p:spPr bwMode="auto">
          <a:xfrm>
            <a:off x="6372200" y="3212976"/>
            <a:ext cx="3039615" cy="24622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000" u="none" dirty="0" smtClean="0"/>
              <a:t>Kernel</a:t>
            </a:r>
            <a:r>
              <a:rPr lang="ko-KR" altLang="en-US" sz="1000" u="none" dirty="0" smtClean="0"/>
              <a:t>에게 이미지 </a:t>
            </a:r>
            <a:r>
              <a:rPr lang="en-US" altLang="ko-KR" sz="1000" dirty="0" smtClean="0"/>
              <a:t> entry poiboot_get_ramdisknt</a:t>
            </a:r>
            <a:r>
              <a:rPr lang="ko-KR" altLang="en-US" sz="1000" dirty="0" smtClean="0"/>
              <a:t>를 저장 </a:t>
            </a:r>
            <a:endParaRPr lang="ko-KR" altLang="en-US" sz="1000" u="none" dirty="0"/>
          </a:p>
        </p:txBody>
      </p:sp>
      <p:sp>
        <p:nvSpPr>
          <p:cNvPr id="24" name="직사각형 7"/>
          <p:cNvSpPr>
            <a:spLocks noChangeArrowheads="1"/>
          </p:cNvSpPr>
          <p:nvPr/>
        </p:nvSpPr>
        <p:spPr bwMode="auto">
          <a:xfrm>
            <a:off x="6104385" y="3933056"/>
            <a:ext cx="1468672" cy="24622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000" dirty="0" smtClean="0"/>
              <a:t>Machin id</a:t>
            </a:r>
            <a:r>
              <a:rPr lang="ko-KR" altLang="en-US" sz="1000" dirty="0" smtClean="0"/>
              <a:t>를 가지고 온다</a:t>
            </a:r>
            <a:endParaRPr lang="ko-KR" altLang="en-US" sz="1000" u="none" dirty="0"/>
          </a:p>
        </p:txBody>
      </p:sp>
      <p:sp>
        <p:nvSpPr>
          <p:cNvPr id="25" name="직사각형 7"/>
          <p:cNvSpPr>
            <a:spLocks noChangeArrowheads="1"/>
          </p:cNvSpPr>
          <p:nvPr/>
        </p:nvSpPr>
        <p:spPr bwMode="auto">
          <a:xfrm>
            <a:off x="6228184" y="4581128"/>
            <a:ext cx="1883849" cy="24622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000" u="none" dirty="0" smtClean="0"/>
              <a:t>Ram disk</a:t>
            </a:r>
            <a:r>
              <a:rPr lang="ko-KR" altLang="en-US" sz="1000" u="none" dirty="0" smtClean="0"/>
              <a:t>가 있는지 없는지 확인 </a:t>
            </a:r>
            <a:endParaRPr lang="ko-KR" altLang="en-US" sz="1000" u="non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do_bootm_linux()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988840"/>
            <a:ext cx="409575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204864"/>
            <a:ext cx="34385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꺾인 연결선 18"/>
          <p:cNvCxnSpPr>
            <a:cxnSpLocks noChangeShapeType="1"/>
            <a:stCxn id="2051" idx="0"/>
            <a:endCxn id="2050" idx="0"/>
          </p:cNvCxnSpPr>
          <p:nvPr/>
        </p:nvCxnSpPr>
        <p:spPr bwMode="auto">
          <a:xfrm rot="5400000" flipH="1" flipV="1">
            <a:off x="4295329" y="-47674"/>
            <a:ext cx="216024" cy="4289052"/>
          </a:xfrm>
          <a:prstGeom prst="bentConnector3">
            <a:avLst>
              <a:gd name="adj1" fmla="val 205822"/>
            </a:avLst>
          </a:prstGeom>
          <a:noFill/>
          <a:ln w="19050" algn="ctr">
            <a:solidFill>
              <a:schemeClr val="accent1"/>
            </a:solidFill>
            <a:prstDash val="sysDash"/>
            <a:round/>
            <a:headEnd/>
            <a:tailEnd type="arrow" w="med" len="med"/>
          </a:ln>
        </p:spPr>
      </p:cxnSp>
      <p:sp>
        <p:nvSpPr>
          <p:cNvPr id="10" name="직사각형 22"/>
          <p:cNvSpPr>
            <a:spLocks noChangeArrowheads="1"/>
          </p:cNvSpPr>
          <p:nvPr/>
        </p:nvSpPr>
        <p:spPr bwMode="auto">
          <a:xfrm>
            <a:off x="971600" y="3429000"/>
            <a:ext cx="2736304" cy="64633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u="none" dirty="0"/>
              <a:t>Kernel </a:t>
            </a:r>
            <a:r>
              <a:rPr lang="ko-KR" altLang="en-US" u="none" dirty="0"/>
              <a:t> </a:t>
            </a:r>
            <a:r>
              <a:rPr lang="en-US" altLang="ko-KR" u="none" dirty="0"/>
              <a:t>image</a:t>
            </a:r>
            <a:r>
              <a:rPr lang="ko-KR" altLang="en-US" u="none" dirty="0"/>
              <a:t>로 제어권을 넘겨준다</a:t>
            </a:r>
            <a:r>
              <a:rPr lang="en-US" altLang="ko-KR" u="none" dirty="0"/>
              <a:t>.</a:t>
            </a:r>
            <a:endParaRPr lang="ko-KR" altLang="en-US" u="non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err="1" smtClean="0">
                <a:ea typeface="굴림" charset="-127"/>
              </a:rPr>
              <a:t>cpu</a:t>
            </a:r>
            <a:r>
              <a:rPr lang="en-US" altLang="ko-KR" dirty="0" smtClean="0">
                <a:ea typeface="굴림" charset="-127"/>
              </a:rPr>
              <a:t>/s5pc1xx/</a:t>
            </a:r>
            <a:r>
              <a:rPr lang="en-US" altLang="ko-KR" dirty="0" err="1" smtClean="0">
                <a:ea typeface="굴림" charset="-127"/>
              </a:rPr>
              <a:t>start.s</a:t>
            </a:r>
            <a:r>
              <a:rPr lang="en-US" altLang="ko-KR" dirty="0" smtClean="0">
                <a:ea typeface="굴림" charset="-127"/>
              </a:rPr>
              <a:t> – startup code (1)</a:t>
            </a:r>
            <a:endParaRPr lang="ko-KR" altLang="en-US" dirty="0" smtClean="0">
              <a:ea typeface="굴림" charset="-127"/>
            </a:endParaRPr>
          </a:p>
        </p:txBody>
      </p:sp>
      <p:sp>
        <p:nvSpPr>
          <p:cNvPr id="17412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928688"/>
            <a:ext cx="4714875" cy="539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3286125" y="1000125"/>
            <a:ext cx="3857625" cy="4000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ko-KR" altLang="en-US" sz="1000" u="none" dirty="0"/>
              <a:t>각 보드에 대한 </a:t>
            </a:r>
            <a:r>
              <a:rPr lang="en-US" altLang="ko-KR" sz="1000" u="none" dirty="0"/>
              <a:t>config.mk </a:t>
            </a:r>
            <a:r>
              <a:rPr lang="ko-KR" altLang="en-US" sz="1000" u="none" dirty="0"/>
              <a:t>는 </a:t>
            </a:r>
            <a:r>
              <a:rPr lang="en-US" altLang="ko-KR" sz="1000" u="none" dirty="0"/>
              <a:t>board/XXXXX/config.mk </a:t>
            </a:r>
            <a:r>
              <a:rPr lang="ko-KR" altLang="en-US" sz="1000" u="none" dirty="0"/>
              <a:t>에</a:t>
            </a:r>
            <a:r>
              <a:rPr lang="en-US" altLang="ko-KR" sz="1000" u="none" dirty="0"/>
              <a:t> </a:t>
            </a:r>
            <a:r>
              <a:rPr lang="ko-KR" altLang="en-US" sz="1000" u="none" dirty="0"/>
              <a:t>선언되어 있다</a:t>
            </a:r>
            <a:r>
              <a:rPr lang="en-US" altLang="ko-KR" sz="1000" u="none" dirty="0"/>
              <a:t>. </a:t>
            </a:r>
            <a:r>
              <a:rPr lang="ko-KR" altLang="en-US" sz="1000" u="none" dirty="0"/>
              <a:t>여기서는 </a:t>
            </a:r>
            <a:r>
              <a:rPr lang="en-US" altLang="ko-KR" sz="1000" u="none" dirty="0"/>
              <a:t>TEXT_BASE = 0x33F80000</a:t>
            </a:r>
            <a:endParaRPr lang="ko-KR" altLang="en-US" sz="1000" u="none" dirty="0"/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3286125" y="1785938"/>
            <a:ext cx="3857625" cy="2460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u="none" dirty="0"/>
              <a:t>_start </a:t>
            </a:r>
            <a:r>
              <a:rPr lang="ko-KR" altLang="en-US" sz="1000" u="none" dirty="0"/>
              <a:t>라는</a:t>
            </a:r>
            <a:r>
              <a:rPr lang="en-US" altLang="ko-KR" sz="1000" u="none" dirty="0"/>
              <a:t> </a:t>
            </a:r>
            <a:r>
              <a:rPr lang="ko-KR" altLang="en-US" sz="1000" u="none" dirty="0"/>
              <a:t>위치로 </a:t>
            </a:r>
            <a:r>
              <a:rPr lang="en-US" altLang="ko-KR" sz="1000" u="none" dirty="0"/>
              <a:t>__armboot_start </a:t>
            </a:r>
            <a:r>
              <a:rPr lang="ko-KR" altLang="en-US" sz="1000" u="none" dirty="0"/>
              <a:t>을 설정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charset="-127"/>
              </a:rPr>
              <a:t>cpu/s5pc1xx/start.s – SVC32 mode</a:t>
            </a:r>
            <a:endParaRPr lang="ko-KR" altLang="en-US" dirty="0" smtClean="0">
              <a:ea typeface="굴림" charset="-127"/>
            </a:endParaRPr>
          </a:p>
        </p:txBody>
      </p:sp>
      <p:sp>
        <p:nvSpPr>
          <p:cNvPr id="18436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5076056" y="2564904"/>
            <a:ext cx="3857625" cy="2460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u="none" dirty="0"/>
              <a:t>CPSR </a:t>
            </a:r>
            <a:r>
              <a:rPr lang="ko-KR" altLang="en-US" sz="1000" u="none" dirty="0"/>
              <a:t>을 </a:t>
            </a:r>
            <a:r>
              <a:rPr lang="en-US" altLang="ko-KR" sz="1000" u="none" dirty="0"/>
              <a:t>R0</a:t>
            </a:r>
            <a:r>
              <a:rPr lang="ko-KR" altLang="en-US" sz="1000" u="none" dirty="0"/>
              <a:t>로 읽어온다</a:t>
            </a:r>
            <a:r>
              <a:rPr lang="en-US" altLang="ko-KR" sz="1000" u="none" dirty="0"/>
              <a:t>.</a:t>
            </a:r>
            <a:endParaRPr lang="ko-KR" altLang="en-US" sz="1000" u="none" dirty="0"/>
          </a:p>
        </p:txBody>
      </p:sp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5076056" y="2852936"/>
            <a:ext cx="3857625" cy="2460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u="none" dirty="0"/>
              <a:t>R0  := R0 &amp; 0xFFFFFFE0 (</a:t>
            </a:r>
            <a:r>
              <a:rPr lang="ko-KR" altLang="en-US" sz="1000" u="none" dirty="0"/>
              <a:t>하위 </a:t>
            </a:r>
            <a:r>
              <a:rPr lang="en-US" altLang="ko-KR" sz="1000" u="none" dirty="0"/>
              <a:t>5 </a:t>
            </a:r>
            <a:r>
              <a:rPr lang="ko-KR" altLang="en-US" sz="1000" u="none" dirty="0"/>
              <a:t>비트의 </a:t>
            </a:r>
            <a:r>
              <a:rPr lang="en-US" altLang="ko-KR" sz="1000" u="none" dirty="0"/>
              <a:t>mode </a:t>
            </a:r>
            <a:r>
              <a:rPr lang="ko-KR" altLang="en-US" sz="1000" u="none" dirty="0"/>
              <a:t>비트를  </a:t>
            </a:r>
            <a:r>
              <a:rPr lang="en-US" altLang="ko-KR" sz="1000" u="none" dirty="0"/>
              <a:t>clear </a:t>
            </a:r>
            <a:r>
              <a:rPr lang="ko-KR" altLang="en-US" sz="1000" u="none" dirty="0"/>
              <a:t>함</a:t>
            </a:r>
            <a:r>
              <a:rPr lang="en-US" altLang="ko-KR" sz="1000" u="none" dirty="0"/>
              <a:t>)</a:t>
            </a:r>
            <a:endParaRPr lang="ko-KR" altLang="en-US" sz="1000" u="none" dirty="0"/>
          </a:p>
        </p:txBody>
      </p:sp>
      <p:sp>
        <p:nvSpPr>
          <p:cNvPr id="18440" name="TextBox 9"/>
          <p:cNvSpPr txBox="1">
            <a:spLocks noChangeArrowheads="1"/>
          </p:cNvSpPr>
          <p:nvPr/>
        </p:nvSpPr>
        <p:spPr bwMode="auto">
          <a:xfrm>
            <a:off x="5076056" y="3140968"/>
            <a:ext cx="3857625" cy="2460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u="none" dirty="0"/>
              <a:t>R0 := R0 |  0x11010011 (supervisor </a:t>
            </a:r>
            <a:r>
              <a:rPr lang="ko-KR" altLang="en-US" sz="1000" u="none" dirty="0"/>
              <a:t>모드로 변경</a:t>
            </a:r>
            <a:r>
              <a:rPr lang="en-US" altLang="ko-KR" sz="1000" u="none" dirty="0"/>
              <a:t>)</a:t>
            </a:r>
            <a:endParaRPr lang="ko-KR" altLang="en-US" sz="1000" u="none" dirty="0"/>
          </a:p>
        </p:txBody>
      </p:sp>
      <p:sp>
        <p:nvSpPr>
          <p:cNvPr id="18441" name="TextBox 10"/>
          <p:cNvSpPr txBox="1">
            <a:spLocks noChangeArrowheads="1"/>
          </p:cNvSpPr>
          <p:nvPr/>
        </p:nvSpPr>
        <p:spPr bwMode="auto">
          <a:xfrm>
            <a:off x="5076056" y="3429000"/>
            <a:ext cx="3857625" cy="2460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u="none" dirty="0"/>
              <a:t>R0 </a:t>
            </a:r>
            <a:r>
              <a:rPr lang="ko-KR" altLang="en-US" sz="1000" u="none" dirty="0"/>
              <a:t>의</a:t>
            </a:r>
            <a:r>
              <a:rPr lang="en-US" altLang="ko-KR" sz="1000" u="none" dirty="0"/>
              <a:t> </a:t>
            </a:r>
            <a:r>
              <a:rPr lang="ko-KR" altLang="en-US" sz="1000" u="none" dirty="0"/>
              <a:t>값을 </a:t>
            </a:r>
            <a:r>
              <a:rPr lang="en-US" altLang="ko-KR" sz="1000" u="none" dirty="0"/>
              <a:t>CPSR</a:t>
            </a:r>
            <a:r>
              <a:rPr lang="ko-KR" altLang="en-US" sz="1000" u="none" dirty="0"/>
              <a:t>로 로딩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844824"/>
            <a:ext cx="460131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charset="-127"/>
              </a:rPr>
              <a:t>cpu/s5pc1xxx/start.s – cpu_init_crit</a:t>
            </a:r>
            <a:endParaRPr lang="ko-KR" altLang="en-US" dirty="0" smtClean="0">
              <a:ea typeface="굴림" charset="-127"/>
            </a:endParaRPr>
          </a:p>
        </p:txBody>
      </p:sp>
      <p:sp>
        <p:nvSpPr>
          <p:cNvPr id="20484" name="바닥글 개체 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굴림" charset="-127"/>
                <a:ea typeface="굴림" charset="-127"/>
              </a:rPr>
              <a:t>http://cafe.naver.com/embeddedcrazyboys</a:t>
            </a:r>
            <a:endParaRPr lang="en-US" altLang="ko-KR" dirty="0" smtClean="0">
              <a:latin typeface="굴림" charset="-127"/>
              <a:ea typeface="굴림" charset="-127"/>
            </a:endParaRPr>
          </a:p>
        </p:txBody>
      </p:sp>
      <p:sp>
        <p:nvSpPr>
          <p:cNvPr id="20488" name="TextBox 12"/>
          <p:cNvSpPr txBox="1">
            <a:spLocks noChangeArrowheads="1"/>
          </p:cNvSpPr>
          <p:nvPr/>
        </p:nvSpPr>
        <p:spPr bwMode="auto">
          <a:xfrm>
            <a:off x="251520" y="1628800"/>
            <a:ext cx="4000500" cy="175432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u="none" dirty="0"/>
              <a:t>CP15 : system control  processor</a:t>
            </a:r>
          </a:p>
          <a:p>
            <a:pPr algn="l">
              <a:buFontTx/>
              <a:buChar char="-"/>
            </a:pPr>
            <a:r>
              <a:rPr lang="en-US" altLang="ko-KR" u="none" dirty="0"/>
              <a:t>cache, MMU, protection system, clocking mode, big /litter endian operation </a:t>
            </a:r>
            <a:r>
              <a:rPr lang="ko-KR" altLang="en-US" u="none" dirty="0"/>
              <a:t>과 같은 </a:t>
            </a:r>
            <a:r>
              <a:rPr lang="en-US" altLang="ko-KR" u="none" dirty="0"/>
              <a:t>arm920t </a:t>
            </a:r>
            <a:r>
              <a:rPr lang="ko-KR" altLang="en-US" u="none" dirty="0"/>
              <a:t>의 다른 시스템 옵션들을 설정하고 제어함</a:t>
            </a:r>
            <a:r>
              <a:rPr lang="en-US" altLang="ko-KR" u="none" dirty="0"/>
              <a:t>.</a:t>
            </a:r>
          </a:p>
          <a:p>
            <a:pPr algn="l">
              <a:buFontTx/>
              <a:buChar char="-"/>
            </a:pPr>
            <a:r>
              <a:rPr lang="en-US" altLang="ko-KR" u="none" dirty="0"/>
              <a:t> MCR, MRC </a:t>
            </a:r>
            <a:r>
              <a:rPr lang="ko-KR" altLang="en-US" u="none" dirty="0"/>
              <a:t>명령으로 접근 가능</a:t>
            </a:r>
            <a:endParaRPr lang="en-US" altLang="ko-KR" u="non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1340768"/>
            <a:ext cx="44005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861048"/>
            <a:ext cx="3888432" cy="242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89040"/>
            <a:ext cx="4176464" cy="19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395536" y="5877272"/>
            <a:ext cx="4000500" cy="64633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u="none" dirty="0" smtClean="0"/>
              <a:t>OM[0:4] Pin </a:t>
            </a:r>
            <a:r>
              <a:rPr lang="ko-KR" altLang="en-US" u="none" dirty="0" smtClean="0"/>
              <a:t>정보를 읽어서 </a:t>
            </a:r>
            <a:r>
              <a:rPr lang="en-US" altLang="ko-KR" u="none" dirty="0" smtClean="0"/>
              <a:t>information REG </a:t>
            </a:r>
            <a:r>
              <a:rPr lang="ko-KR" altLang="en-US" u="none" dirty="0" smtClean="0"/>
              <a:t>에 저장</a:t>
            </a:r>
            <a:endParaRPr lang="en-US" altLang="ko-KR" u="non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굴림" charset="-127"/>
              </a:rPr>
              <a:t>cpu/s5pc1xxx/start.s – Boot mode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3481969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4716016" y="3356992"/>
            <a:ext cx="4000500" cy="64633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dirty="0" smtClean="0"/>
              <a:t>Info  regster</a:t>
            </a:r>
            <a:r>
              <a:rPr lang="ko-KR" altLang="en-US" dirty="0" smtClean="0"/>
              <a:t>에서 정보를 읽어서  </a:t>
            </a:r>
            <a:r>
              <a:rPr lang="en-US" altLang="ko-KR" dirty="0" smtClean="0"/>
              <a:t>Nand boot, mmcsd_boot</a:t>
            </a:r>
            <a:r>
              <a:rPr lang="ko-KR" altLang="en-US" dirty="0" smtClean="0"/>
              <a:t>로 분기</a:t>
            </a:r>
            <a:endParaRPr lang="en-US" altLang="ko-KR" u="non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Lowlevel_init ?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3657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132856"/>
            <a:ext cx="3960440" cy="4335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5004048" y="1628800"/>
            <a:ext cx="3018631" cy="276999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sz="1200" u="none" dirty="0" smtClean="0">
                <a:latin typeface="Tahoma" pitchFamily="34" charset="0"/>
                <a:cs typeface="Tahoma" pitchFamily="34" charset="0"/>
              </a:rPr>
              <a:t>Cpu/s5pc1xx/start.s</a:t>
            </a:r>
            <a:r>
              <a:rPr lang="ko-KR" altLang="en-US" sz="1200" u="none" dirty="0" smtClean="0">
                <a:latin typeface="Tahoma" pitchFamily="34" charset="0"/>
                <a:cs typeface="Tahoma" pitchFamily="34" charset="0"/>
              </a:rPr>
              <a:t>에서  </a:t>
            </a:r>
            <a:r>
              <a:rPr lang="en-US" altLang="ko-KR" sz="1200" u="none" dirty="0" smtClean="0">
                <a:latin typeface="Tahoma" pitchFamily="34" charset="0"/>
                <a:cs typeface="Tahoma" pitchFamily="34" charset="0"/>
              </a:rPr>
              <a:t>call</a:t>
            </a:r>
            <a:endParaRPr lang="en-US" altLang="ko-KR" sz="12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5004048" y="3140968"/>
            <a:ext cx="3018631" cy="276999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ko-KR" sz="1200" u="none" dirty="0" smtClean="0">
                <a:latin typeface="Tahoma" pitchFamily="34" charset="0"/>
                <a:cs typeface="Tahoma" pitchFamily="34" charset="0"/>
              </a:rPr>
              <a:t>Watchdog,Clock, UART, Nand </a:t>
            </a:r>
            <a:r>
              <a:rPr lang="ko-KR" altLang="en-US" sz="1200" u="none" dirty="0" smtClean="0">
                <a:latin typeface="Tahoma" pitchFamily="34" charset="0"/>
                <a:cs typeface="Tahoma" pitchFamily="34" charset="0"/>
              </a:rPr>
              <a:t>을 초기화 </a:t>
            </a:r>
            <a:endParaRPr lang="en-US" altLang="ko-KR" sz="1200" u="none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ea typeface="굴림" charset="-127"/>
              </a:rPr>
              <a:t>cpu/s5pc1xx/start.s – setup the stack</a:t>
            </a:r>
            <a:endParaRPr lang="ko-KR" altLang="en-US" dirty="0" smtClean="0">
              <a:ea typeface="굴림" charset="-127"/>
            </a:endParaRPr>
          </a:p>
        </p:txBody>
      </p:sp>
      <p:sp>
        <p:nvSpPr>
          <p:cNvPr id="13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 dirty="0"/>
          </a:p>
        </p:txBody>
      </p:sp>
      <p:sp>
        <p:nvSpPr>
          <p:cNvPr id="24583" name="TextBox 14"/>
          <p:cNvSpPr txBox="1">
            <a:spLocks noChangeArrowheads="1"/>
          </p:cNvSpPr>
          <p:nvPr/>
        </p:nvSpPr>
        <p:spPr bwMode="auto">
          <a:xfrm>
            <a:off x="2987824" y="5229200"/>
            <a:ext cx="5500687" cy="24622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ko-KR" altLang="en-US" sz="1000" u="none" dirty="0">
                <a:latin typeface="Tahoma" pitchFamily="34" charset="0"/>
                <a:cs typeface="Tahoma" pitchFamily="34" charset="0"/>
              </a:rPr>
              <a:t>여기서 </a:t>
            </a:r>
            <a:r>
              <a:rPr lang="en-US" altLang="ko-KR" sz="1000" u="none" dirty="0">
                <a:latin typeface="Tahoma" pitchFamily="34" charset="0"/>
                <a:cs typeface="Tahoma" pitchFamily="34" charset="0"/>
              </a:rPr>
              <a:t>RAM</a:t>
            </a:r>
            <a:r>
              <a:rPr lang="ko-KR" altLang="en-US" sz="1000" u="none" dirty="0">
                <a:latin typeface="Tahoma" pitchFamily="34" charset="0"/>
                <a:cs typeface="Tahoma" pitchFamily="34" charset="0"/>
              </a:rPr>
              <a:t>의 </a:t>
            </a:r>
            <a:r>
              <a:rPr lang="en-US" altLang="ko-KR" sz="1000" u="none" dirty="0">
                <a:latin typeface="Tahoma" pitchFamily="34" charset="0"/>
                <a:cs typeface="Tahoma" pitchFamily="34" charset="0"/>
              </a:rPr>
              <a:t>_start_armboot </a:t>
            </a:r>
            <a:r>
              <a:rPr lang="ko-KR" altLang="en-US" sz="1000" u="none" dirty="0">
                <a:latin typeface="Tahoma" pitchFamily="34" charset="0"/>
                <a:cs typeface="Tahoma" pitchFamily="34" charset="0"/>
              </a:rPr>
              <a:t>로 </a:t>
            </a:r>
            <a:r>
              <a:rPr lang="en-US" altLang="ko-KR" sz="1000" u="none" dirty="0">
                <a:latin typeface="Tahoma" pitchFamily="34" charset="0"/>
                <a:cs typeface="Tahoma" pitchFamily="34" charset="0"/>
              </a:rPr>
              <a:t>brach </a:t>
            </a:r>
            <a:r>
              <a:rPr lang="ko-KR" altLang="en-US" sz="1000" u="none" dirty="0">
                <a:latin typeface="Tahoma" pitchFamily="34" charset="0"/>
                <a:cs typeface="Tahoma" pitchFamily="34" charset="0"/>
              </a:rPr>
              <a:t>하여 </a:t>
            </a:r>
            <a:r>
              <a:rPr lang="en-US" altLang="ko-KR" sz="1000" u="none" dirty="0">
                <a:latin typeface="Tahoma" pitchFamily="34" charset="0"/>
                <a:cs typeface="Tahoma" pitchFamily="34" charset="0"/>
              </a:rPr>
              <a:t>RAM</a:t>
            </a:r>
            <a:r>
              <a:rPr lang="ko-KR" altLang="en-US" sz="1000" u="none" dirty="0">
                <a:latin typeface="Tahoma" pitchFamily="34" charset="0"/>
                <a:cs typeface="Tahoma" pitchFamily="34" charset="0"/>
              </a:rPr>
              <a:t>에 있는 코드가 동작하게 된다</a:t>
            </a:r>
            <a:r>
              <a:rPr lang="en-US" altLang="ko-KR" sz="1000" u="none" dirty="0"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>
            <a:off x="571500" y="2857500"/>
            <a:ext cx="6215063" cy="76944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100" u="none" dirty="0">
                <a:latin typeface="Tahoma" pitchFamily="34" charset="0"/>
                <a:cs typeface="Tahoma" pitchFamily="34" charset="0"/>
              </a:rPr>
              <a:t>Stack address </a:t>
            </a:r>
            <a:r>
              <a:rPr lang="ko-KR" altLang="en-US" sz="1100" u="none" dirty="0">
                <a:latin typeface="Tahoma" pitchFamily="34" charset="0"/>
                <a:cs typeface="Tahoma" pitchFamily="34" charset="0"/>
              </a:rPr>
              <a:t>를 지정하였으므로 드디어 </a:t>
            </a:r>
            <a:r>
              <a:rPr lang="en-US" altLang="ko-KR" sz="1100" u="none" dirty="0">
                <a:latin typeface="Tahoma" pitchFamily="34" charset="0"/>
                <a:cs typeface="Tahoma" pitchFamily="34" charset="0"/>
              </a:rPr>
              <a:t>RAM</a:t>
            </a:r>
            <a:r>
              <a:rPr lang="ko-KR" altLang="en-US" sz="1100" u="none" dirty="0">
                <a:latin typeface="Tahoma" pitchFamily="34" charset="0"/>
                <a:cs typeface="Tahoma" pitchFamily="34" charset="0"/>
              </a:rPr>
              <a:t>에서 코드가 동작할 수 있는 조건이 마련되었다</a:t>
            </a:r>
            <a:r>
              <a:rPr lang="en-US" altLang="ko-KR" sz="1100" u="none" dirty="0">
                <a:latin typeface="Tahoma" pitchFamily="34" charset="0"/>
                <a:cs typeface="Tahoma" pitchFamily="34" charset="0"/>
              </a:rPr>
              <a:t>.</a:t>
            </a:r>
          </a:p>
          <a:p>
            <a:pPr algn="l"/>
            <a:endParaRPr lang="en-US" altLang="ko-KR" sz="1100" u="none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altLang="ko-KR" sz="1100" u="none" dirty="0">
                <a:latin typeface="Tahoma" pitchFamily="34" charset="0"/>
                <a:cs typeface="Tahoma" pitchFamily="34" charset="0"/>
              </a:rPr>
              <a:t>Stack pointer</a:t>
            </a:r>
            <a:r>
              <a:rPr lang="ko-KR" altLang="en-US" sz="1100" u="none" dirty="0">
                <a:latin typeface="Tahoma" pitchFamily="34" charset="0"/>
                <a:cs typeface="Tahoma" pitchFamily="34" charset="0"/>
              </a:rPr>
              <a:t>의 최상위 </a:t>
            </a:r>
            <a:r>
              <a:rPr lang="en-US" altLang="ko-KR" sz="1100" u="none" dirty="0">
                <a:latin typeface="Tahoma" pitchFamily="34" charset="0"/>
                <a:cs typeface="Tahoma" pitchFamily="34" charset="0"/>
              </a:rPr>
              <a:t>3 </a:t>
            </a:r>
            <a:r>
              <a:rPr lang="ko-KR" altLang="en-US" sz="1100" u="none" dirty="0">
                <a:latin typeface="Tahoma" pitchFamily="34" charset="0"/>
                <a:cs typeface="Tahoma" pitchFamily="34" charset="0"/>
              </a:rPr>
              <a:t>개 </a:t>
            </a:r>
            <a:r>
              <a:rPr lang="en-US" altLang="ko-KR" sz="1100" u="none" dirty="0">
                <a:latin typeface="Tahoma" pitchFamily="34" charset="0"/>
                <a:cs typeface="Tahoma" pitchFamily="34" charset="0"/>
              </a:rPr>
              <a:t>word</a:t>
            </a:r>
            <a:r>
              <a:rPr lang="ko-KR" altLang="en-US" sz="1100" u="none" dirty="0">
                <a:latin typeface="Tahoma" pitchFamily="34" charset="0"/>
                <a:cs typeface="Tahoma" pitchFamily="34" charset="0"/>
              </a:rPr>
              <a:t>를 비워두는 것은 </a:t>
            </a:r>
            <a:r>
              <a:rPr lang="en-US" altLang="ko-KR" sz="1100" u="none" dirty="0">
                <a:latin typeface="Tahoma" pitchFamily="34" charset="0"/>
                <a:cs typeface="Tahoma" pitchFamily="34" charset="0"/>
              </a:rPr>
              <a:t>abort exception </a:t>
            </a:r>
            <a:r>
              <a:rPr lang="ko-KR" altLang="en-US" sz="1100" u="none" dirty="0">
                <a:latin typeface="Tahoma" pitchFamily="34" charset="0"/>
                <a:cs typeface="Tahoma" pitchFamily="34" charset="0"/>
              </a:rPr>
              <a:t>발생하면</a:t>
            </a:r>
            <a:r>
              <a:rPr lang="en-US" altLang="ko-KR" sz="1100" u="none" dirty="0">
                <a:latin typeface="Tahoma" pitchFamily="34" charset="0"/>
                <a:cs typeface="Tahoma" pitchFamily="34" charset="0"/>
              </a:rPr>
              <a:t>, exception </a:t>
            </a:r>
            <a:r>
              <a:rPr lang="ko-KR" altLang="en-US" sz="1100" u="none" dirty="0">
                <a:latin typeface="Tahoma" pitchFamily="34" charset="0"/>
                <a:cs typeface="Tahoma" pitchFamily="34" charset="0"/>
              </a:rPr>
              <a:t>발생하기 직전 </a:t>
            </a:r>
            <a:r>
              <a:rPr lang="en-US" altLang="ko-KR" sz="1100" u="none" dirty="0">
                <a:latin typeface="Tahoma" pitchFamily="34" charset="0"/>
                <a:cs typeface="Tahoma" pitchFamily="34" charset="0"/>
              </a:rPr>
              <a:t>PC </a:t>
            </a:r>
            <a:r>
              <a:rPr lang="ko-KR" altLang="en-US" sz="1100" u="none" dirty="0">
                <a:latin typeface="Tahoma" pitchFamily="34" charset="0"/>
                <a:cs typeface="Tahoma" pitchFamily="34" charset="0"/>
              </a:rPr>
              <a:t>와 </a:t>
            </a:r>
            <a:r>
              <a:rPr lang="en-US" altLang="ko-KR" sz="1100" u="none" dirty="0">
                <a:latin typeface="Tahoma" pitchFamily="34" charset="0"/>
                <a:cs typeface="Tahoma" pitchFamily="34" charset="0"/>
              </a:rPr>
              <a:t>CPRS</a:t>
            </a:r>
            <a:r>
              <a:rPr lang="ko-KR" altLang="en-US" sz="1100" u="none" dirty="0">
                <a:latin typeface="Tahoma" pitchFamily="34" charset="0"/>
                <a:cs typeface="Tahoma" pitchFamily="34" charset="0"/>
              </a:rPr>
              <a:t>를 저장하여 </a:t>
            </a:r>
            <a:r>
              <a:rPr lang="en-US" altLang="ko-KR" sz="1100" u="none" dirty="0">
                <a:latin typeface="Tahoma" pitchFamily="34" charset="0"/>
                <a:cs typeface="Tahoma" pitchFamily="34" charset="0"/>
              </a:rPr>
              <a:t>debugging </a:t>
            </a:r>
            <a:r>
              <a:rPr lang="ko-KR" altLang="en-US" sz="1100" u="none" dirty="0">
                <a:latin typeface="Tahoma" pitchFamily="34" charset="0"/>
                <a:cs typeface="Tahoma" pitchFamily="34" charset="0"/>
              </a:rPr>
              <a:t>정보로 이용하기 위해서이다</a:t>
            </a:r>
            <a:r>
              <a:rPr lang="en-US" altLang="ko-KR" sz="1100" u="none" dirty="0"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24585" name="TextBox 14"/>
          <p:cNvSpPr txBox="1">
            <a:spLocks noChangeArrowheads="1"/>
          </p:cNvSpPr>
          <p:nvPr/>
        </p:nvSpPr>
        <p:spPr bwMode="auto">
          <a:xfrm>
            <a:off x="3059832" y="5661248"/>
            <a:ext cx="3571875" cy="26161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100" u="none" dirty="0">
                <a:latin typeface="Tahoma" pitchFamily="34" charset="0"/>
                <a:cs typeface="Tahoma" pitchFamily="34" charset="0"/>
              </a:rPr>
              <a:t>Lib_arm/board.c </a:t>
            </a:r>
            <a:r>
              <a:rPr lang="ko-KR" altLang="en-US" sz="1100" u="none" dirty="0">
                <a:latin typeface="Tahoma" pitchFamily="34" charset="0"/>
                <a:cs typeface="Tahoma" pitchFamily="34" charset="0"/>
              </a:rPr>
              <a:t>의 </a:t>
            </a:r>
            <a:r>
              <a:rPr lang="en-US" altLang="ko-KR" sz="1100" u="none" dirty="0">
                <a:latin typeface="Tahoma" pitchFamily="34" charset="0"/>
                <a:cs typeface="Tahoma" pitchFamily="34" charset="0"/>
              </a:rPr>
              <a:t>Start_armboot() </a:t>
            </a:r>
            <a:r>
              <a:rPr lang="ko-KR" altLang="en-US" sz="1100" u="none" dirty="0">
                <a:latin typeface="Tahoma" pitchFamily="34" charset="0"/>
                <a:cs typeface="Tahoma" pitchFamily="34" charset="0"/>
              </a:rPr>
              <a:t>로 </a:t>
            </a:r>
            <a:r>
              <a:rPr lang="en-US" altLang="ko-KR" sz="1100" u="none" dirty="0">
                <a:latin typeface="Tahoma" pitchFamily="34" charset="0"/>
                <a:cs typeface="Tahoma" pitchFamily="34" charset="0"/>
              </a:rPr>
              <a:t>JUMP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6192688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933056"/>
            <a:ext cx="23812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2915816" y="4293096"/>
            <a:ext cx="5500687" cy="24622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1000" dirty="0" smtClean="0">
                <a:latin typeface="Tahoma" pitchFamily="34" charset="0"/>
                <a:cs typeface="Tahoma" pitchFamily="34" charset="0"/>
              </a:rPr>
              <a:t>Global </a:t>
            </a:r>
            <a:r>
              <a:rPr lang="ko-KR" altLang="en-US" sz="1000" dirty="0" smtClean="0">
                <a:latin typeface="Tahoma" pitchFamily="34" charset="0"/>
                <a:cs typeface="Tahoma" pitchFamily="34" charset="0"/>
              </a:rPr>
              <a:t>변수 들 </a:t>
            </a:r>
            <a:r>
              <a:rPr lang="en-US" altLang="ko-KR" sz="1000" dirty="0" smtClean="0">
                <a:latin typeface="Tahoma" pitchFamily="34" charset="0"/>
                <a:cs typeface="Tahoma" pitchFamily="34" charset="0"/>
              </a:rPr>
              <a:t>0 </a:t>
            </a:r>
            <a:r>
              <a:rPr lang="ko-KR" altLang="en-US" sz="1000" dirty="0" smtClean="0">
                <a:latin typeface="Tahoma" pitchFamily="34" charset="0"/>
                <a:cs typeface="Tahoma" pitchFamily="34" charset="0"/>
              </a:rPr>
              <a:t>으로 초기화 </a:t>
            </a:r>
            <a:endParaRPr lang="en-US" altLang="ko-KR" sz="1000" u="none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제목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428625"/>
          </a:xfrm>
        </p:spPr>
        <p:txBody>
          <a:bodyPr>
            <a:noAutofit/>
          </a:bodyPr>
          <a:lstStyle/>
          <a:p>
            <a:r>
              <a:rPr lang="en-US" altLang="ko-KR" sz="2400" dirty="0" smtClean="0">
                <a:ea typeface="굴림" charset="-127"/>
              </a:rPr>
              <a:t>cpu/s5pc1xxx/start.s – setup the stack </a:t>
            </a:r>
            <a:r>
              <a:rPr lang="ko-KR" altLang="en-US" sz="2400" dirty="0" smtClean="0">
                <a:ea typeface="굴림" charset="-127"/>
              </a:rPr>
              <a:t>후 </a:t>
            </a:r>
            <a:r>
              <a:rPr lang="en-US" altLang="ko-KR" sz="2400" dirty="0" smtClean="0">
                <a:ea typeface="굴림" charset="-127"/>
              </a:rPr>
              <a:t>memory map</a:t>
            </a:r>
            <a:endParaRPr lang="ko-KR" altLang="en-US" sz="2400" dirty="0" smtClean="0">
              <a:ea typeface="굴림" charset="-127"/>
            </a:endParaRPr>
          </a:p>
        </p:txBody>
      </p:sp>
      <p:sp>
        <p:nvSpPr>
          <p:cNvPr id="25" name="바닥글 개체 틀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http://cafe.naver.com/embeddedcrazyboys</a:t>
            </a:r>
            <a:endParaRPr lang="ko-KR" altLang="en-US" dirty="0"/>
          </a:p>
        </p:txBody>
      </p:sp>
      <p:sp>
        <p:nvSpPr>
          <p:cNvPr id="25605" name="직사각형 5"/>
          <p:cNvSpPr>
            <a:spLocks noChangeArrowheads="1"/>
          </p:cNvSpPr>
          <p:nvPr/>
        </p:nvSpPr>
        <p:spPr bwMode="auto">
          <a:xfrm>
            <a:off x="1071563" y="4000500"/>
            <a:ext cx="1928812" cy="17859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25606" name="직사각형 6"/>
          <p:cNvSpPr>
            <a:spLocks noChangeArrowheads="1"/>
          </p:cNvSpPr>
          <p:nvPr/>
        </p:nvSpPr>
        <p:spPr bwMode="auto">
          <a:xfrm>
            <a:off x="1071563" y="3143250"/>
            <a:ext cx="1928812" cy="8572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1214438" y="4714875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>
                <a:latin typeface="Tahoma" pitchFamily="34" charset="0"/>
                <a:cs typeface="Tahoma" pitchFamily="34" charset="0"/>
              </a:rPr>
              <a:t>U-boot code area</a:t>
            </a:r>
            <a:endParaRPr lang="ko-KR" altLang="en-US" sz="12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08" name="TextBox 8"/>
          <p:cNvSpPr txBox="1">
            <a:spLocks noChangeArrowheads="1"/>
          </p:cNvSpPr>
          <p:nvPr/>
        </p:nvSpPr>
        <p:spPr bwMode="auto">
          <a:xfrm>
            <a:off x="1143000" y="5929313"/>
            <a:ext cx="1714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 u="none" dirty="0">
                <a:latin typeface="Tahoma" pitchFamily="34" charset="0"/>
                <a:cs typeface="Tahoma" pitchFamily="34" charset="0"/>
              </a:rPr>
              <a:t>FLASH</a:t>
            </a:r>
            <a:endParaRPr lang="ko-KR" altLang="en-US" sz="16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09" name="TextBox 9"/>
          <p:cNvSpPr txBox="1">
            <a:spLocks noChangeArrowheads="1"/>
          </p:cNvSpPr>
          <p:nvPr/>
        </p:nvSpPr>
        <p:spPr bwMode="auto">
          <a:xfrm>
            <a:off x="2857500" y="5572125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>
                <a:latin typeface="Tahoma" pitchFamily="34" charset="0"/>
                <a:cs typeface="Tahoma" pitchFamily="34" charset="0"/>
              </a:rPr>
              <a:t>0x00000000</a:t>
            </a:r>
            <a:endParaRPr lang="ko-KR" altLang="en-US" sz="12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10" name="TextBox 10"/>
          <p:cNvSpPr txBox="1">
            <a:spLocks noChangeArrowheads="1"/>
          </p:cNvSpPr>
          <p:nvPr/>
        </p:nvSpPr>
        <p:spPr bwMode="auto">
          <a:xfrm>
            <a:off x="2857500" y="3786188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>
                <a:latin typeface="Tahoma" pitchFamily="34" charset="0"/>
                <a:cs typeface="Tahoma" pitchFamily="34" charset="0"/>
              </a:rPr>
              <a:t>.armboot_end</a:t>
            </a:r>
            <a:endParaRPr lang="ko-KR" altLang="en-US" sz="12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11" name="직사각형 11"/>
          <p:cNvSpPr>
            <a:spLocks noChangeArrowheads="1"/>
          </p:cNvSpPr>
          <p:nvPr/>
        </p:nvSpPr>
        <p:spPr bwMode="auto">
          <a:xfrm>
            <a:off x="5286375" y="3571875"/>
            <a:ext cx="1928813" cy="21431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25612" name="직사각형 12"/>
          <p:cNvSpPr>
            <a:spLocks noChangeArrowheads="1"/>
          </p:cNvSpPr>
          <p:nvPr/>
        </p:nvSpPr>
        <p:spPr bwMode="auto">
          <a:xfrm>
            <a:off x="5286375" y="2500313"/>
            <a:ext cx="1928813" cy="10715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25613" name="직사각형 13"/>
          <p:cNvSpPr>
            <a:spLocks noChangeArrowheads="1"/>
          </p:cNvSpPr>
          <p:nvPr/>
        </p:nvSpPr>
        <p:spPr bwMode="auto">
          <a:xfrm>
            <a:off x="5286375" y="1928813"/>
            <a:ext cx="1928813" cy="5715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25614" name="TextBox 14"/>
          <p:cNvSpPr txBox="1">
            <a:spLocks noChangeArrowheads="1"/>
          </p:cNvSpPr>
          <p:nvPr/>
        </p:nvSpPr>
        <p:spPr bwMode="auto">
          <a:xfrm>
            <a:off x="5429250" y="2928938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>
                <a:latin typeface="Tahoma" pitchFamily="34" charset="0"/>
                <a:cs typeface="Tahoma" pitchFamily="34" charset="0"/>
              </a:rPr>
              <a:t>armboot</a:t>
            </a:r>
            <a:endParaRPr lang="ko-KR" altLang="en-US" sz="12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15" name="TextBox 15"/>
          <p:cNvSpPr txBox="1">
            <a:spLocks noChangeArrowheads="1"/>
          </p:cNvSpPr>
          <p:nvPr/>
        </p:nvSpPr>
        <p:spPr bwMode="auto">
          <a:xfrm>
            <a:off x="5394325" y="2074863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 smtClean="0">
                <a:latin typeface="Tahoma" pitchFamily="34" charset="0"/>
                <a:cs typeface="Tahoma" pitchFamily="34" charset="0"/>
              </a:rPr>
              <a:t>Stack(512k</a:t>
            </a:r>
            <a:r>
              <a:rPr lang="en-US" altLang="ko-KR" sz="1200" u="none" dirty="0">
                <a:latin typeface="Tahoma" pitchFamily="34" charset="0"/>
                <a:cs typeface="Tahoma" pitchFamily="34" charset="0"/>
              </a:rPr>
              <a:t>)</a:t>
            </a:r>
            <a:endParaRPr lang="ko-KR" altLang="en-US" sz="12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16" name="TextBox 16"/>
          <p:cNvSpPr txBox="1">
            <a:spLocks noChangeArrowheads="1"/>
          </p:cNvSpPr>
          <p:nvPr/>
        </p:nvSpPr>
        <p:spPr bwMode="auto">
          <a:xfrm>
            <a:off x="5429250" y="5857875"/>
            <a:ext cx="1714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 u="none" dirty="0">
                <a:latin typeface="Tahoma" pitchFamily="34" charset="0"/>
                <a:cs typeface="Tahoma" pitchFamily="34" charset="0"/>
              </a:rPr>
              <a:t>SDRAM</a:t>
            </a:r>
            <a:endParaRPr lang="ko-KR" altLang="en-US" sz="16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17" name="TextBox 17"/>
          <p:cNvSpPr txBox="1">
            <a:spLocks noChangeArrowheads="1"/>
          </p:cNvSpPr>
          <p:nvPr/>
        </p:nvSpPr>
        <p:spPr bwMode="auto">
          <a:xfrm>
            <a:off x="7143750" y="5500688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 smtClean="0">
                <a:latin typeface="Tahoma" pitchFamily="34" charset="0"/>
                <a:cs typeface="Tahoma" pitchFamily="34" charset="0"/>
              </a:rPr>
              <a:t>0x20000000</a:t>
            </a:r>
            <a:endParaRPr lang="ko-KR" altLang="en-US" sz="12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18" name="TextBox 18"/>
          <p:cNvSpPr txBox="1">
            <a:spLocks noChangeArrowheads="1"/>
          </p:cNvSpPr>
          <p:nvPr/>
        </p:nvSpPr>
        <p:spPr bwMode="auto">
          <a:xfrm>
            <a:off x="7143750" y="3429000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 smtClean="0">
                <a:latin typeface="Tahoma" pitchFamily="34" charset="0"/>
                <a:cs typeface="Tahoma" pitchFamily="34" charset="0"/>
              </a:rPr>
              <a:t>0x2fe00000</a:t>
            </a:r>
            <a:endParaRPr lang="ko-KR" altLang="en-US" sz="12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19" name="TextBox 19"/>
          <p:cNvSpPr txBox="1">
            <a:spLocks noChangeArrowheads="1"/>
          </p:cNvSpPr>
          <p:nvPr/>
        </p:nvSpPr>
        <p:spPr bwMode="auto">
          <a:xfrm>
            <a:off x="7143750" y="2357438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>
                <a:latin typeface="Tahoma" pitchFamily="34" charset="0"/>
                <a:cs typeface="Tahoma" pitchFamily="34" charset="0"/>
              </a:rPr>
              <a:t>.armboot_end</a:t>
            </a:r>
            <a:endParaRPr lang="ko-KR" altLang="en-US" sz="12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20" name="TextBox 20"/>
          <p:cNvSpPr txBox="1">
            <a:spLocks noChangeArrowheads="1"/>
          </p:cNvSpPr>
          <p:nvPr/>
        </p:nvSpPr>
        <p:spPr bwMode="auto">
          <a:xfrm>
            <a:off x="7215188" y="1643063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>
                <a:latin typeface="Tahoma" pitchFamily="34" charset="0"/>
                <a:cs typeface="Tahoma" pitchFamily="34" charset="0"/>
              </a:rPr>
              <a:t>.armboot_end + </a:t>
            </a:r>
            <a:r>
              <a:rPr lang="en-US" altLang="ko-KR" sz="1200" dirty="0" smtClean="0">
                <a:latin typeface="Tahoma" pitchFamily="34" charset="0"/>
                <a:cs typeface="Tahoma" pitchFamily="34" charset="0"/>
              </a:rPr>
              <a:t>512</a:t>
            </a:r>
            <a:r>
              <a:rPr lang="en-US" altLang="ko-KR" sz="1200" u="none" dirty="0" smtClean="0">
                <a:latin typeface="Tahoma" pitchFamily="34" charset="0"/>
                <a:cs typeface="Tahoma" pitchFamily="34" charset="0"/>
              </a:rPr>
              <a:t>k</a:t>
            </a:r>
            <a:endParaRPr lang="ko-KR" altLang="en-US" sz="12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21" name="직사각형 21"/>
          <p:cNvSpPr>
            <a:spLocks noChangeArrowheads="1"/>
          </p:cNvSpPr>
          <p:nvPr/>
        </p:nvSpPr>
        <p:spPr bwMode="auto">
          <a:xfrm>
            <a:off x="5286375" y="1928813"/>
            <a:ext cx="1928813" cy="714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25622" name="직사각형 22"/>
          <p:cNvSpPr>
            <a:spLocks noChangeArrowheads="1"/>
          </p:cNvSpPr>
          <p:nvPr/>
        </p:nvSpPr>
        <p:spPr bwMode="auto">
          <a:xfrm>
            <a:off x="5286375" y="1357313"/>
            <a:ext cx="1928813" cy="5715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25623" name="TextBox 23"/>
          <p:cNvSpPr txBox="1">
            <a:spLocks noChangeArrowheads="1"/>
          </p:cNvSpPr>
          <p:nvPr/>
        </p:nvSpPr>
        <p:spPr bwMode="auto">
          <a:xfrm>
            <a:off x="2714625" y="1857375"/>
            <a:ext cx="2571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>
                <a:latin typeface="Tahoma" pitchFamily="34" charset="0"/>
                <a:cs typeface="Tahoma" pitchFamily="34" charset="0"/>
              </a:rPr>
              <a:t>.armboot_end + </a:t>
            </a:r>
            <a:r>
              <a:rPr lang="en-US" altLang="ko-KR" sz="1200" dirty="0" smtClean="0">
                <a:latin typeface="Tahoma" pitchFamily="34" charset="0"/>
                <a:cs typeface="Tahoma" pitchFamily="34" charset="0"/>
              </a:rPr>
              <a:t>512k</a:t>
            </a:r>
            <a:r>
              <a:rPr lang="en-US" altLang="ko-KR" sz="1200" u="none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sz="1200" u="none" dirty="0">
                <a:latin typeface="Tahoma" pitchFamily="34" charset="0"/>
                <a:cs typeface="Tahoma" pitchFamily="34" charset="0"/>
              </a:rPr>
              <a:t>- 12</a:t>
            </a:r>
            <a:endParaRPr lang="ko-KR" altLang="en-US" sz="1200" u="none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24" name="TextBox 24"/>
          <p:cNvSpPr txBox="1">
            <a:spLocks noChangeArrowheads="1"/>
          </p:cNvSpPr>
          <p:nvPr/>
        </p:nvSpPr>
        <p:spPr bwMode="auto">
          <a:xfrm>
            <a:off x="7072313" y="1214438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200" u="none" dirty="0" smtClean="0">
                <a:latin typeface="Tahoma" pitchFamily="34" charset="0"/>
                <a:cs typeface="Tahoma" pitchFamily="34" charset="0"/>
              </a:rPr>
              <a:t>0x2</a:t>
            </a:r>
            <a:r>
              <a:rPr lang="en-US" altLang="ko-KR" sz="1200" dirty="0" smtClean="0">
                <a:latin typeface="Tahoma" pitchFamily="34" charset="0"/>
                <a:cs typeface="Tahoma" pitchFamily="34" charset="0"/>
              </a:rPr>
              <a:t>FFFFFFF</a:t>
            </a:r>
            <a:endParaRPr lang="ko-KR" altLang="en-US" sz="1200" u="none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711</Words>
  <Application>Microsoft Office PowerPoint</Application>
  <PresentationFormat>화면 슬라이드 쇼(4:3)</PresentationFormat>
  <Paragraphs>185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24</vt:i4>
      </vt:variant>
    </vt:vector>
  </HeadingPairs>
  <TitlesOfParts>
    <vt:vector size="26" baseType="lpstr">
      <vt:lpstr>균형</vt:lpstr>
      <vt:lpstr>1_균형</vt:lpstr>
      <vt:lpstr>망고100 보드로 놀아보자-8</vt:lpstr>
      <vt:lpstr>cpu/s5pc1xx/start.s – Jump vector table</vt:lpstr>
      <vt:lpstr>cpu/s5pc1xx/start.s – startup code (1)</vt:lpstr>
      <vt:lpstr>cpu/s5pc1xx/start.s – SVC32 mode</vt:lpstr>
      <vt:lpstr>cpu/s5pc1xxx/start.s – cpu_init_crit</vt:lpstr>
      <vt:lpstr>cpu/s5pc1xxx/start.s – Boot mode</vt:lpstr>
      <vt:lpstr>Lowlevel_init ?</vt:lpstr>
      <vt:lpstr>cpu/s5pc1xx/start.s – setup the stack</vt:lpstr>
      <vt:lpstr>cpu/s5pc1xxx/start.s – setup the stack 후 memory map</vt:lpstr>
      <vt:lpstr>U-boot  초기화  Diagram</vt:lpstr>
      <vt:lpstr>U-Boot 실행 순서 개요</vt:lpstr>
      <vt:lpstr>Lib_arm/board.c – start_armboot()</vt:lpstr>
      <vt:lpstr>Lib_arm/board.c – start_armboot()</vt:lpstr>
      <vt:lpstr>Main_loop()</vt:lpstr>
      <vt:lpstr>Run_command()</vt:lpstr>
      <vt:lpstr>U_BOOT_CMD</vt:lpstr>
      <vt:lpstr>U_BOOT_CMD</vt:lpstr>
      <vt:lpstr>Boot_os_Fcn</vt:lpstr>
      <vt:lpstr>do_bootm() - 1</vt:lpstr>
      <vt:lpstr>do_bootm() - 2</vt:lpstr>
      <vt:lpstr>do_bootm() - 3</vt:lpstr>
      <vt:lpstr>do_bootm() - 4</vt:lpstr>
      <vt:lpstr>do_bootm_linux()</vt:lpstr>
      <vt:lpstr>do_bootm_linux()</vt:lpstr>
    </vt:vector>
  </TitlesOfParts>
  <Company>crztech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망고100 보드로 놀아보자-8</dc:title>
  <dc:creator>icanjji</dc:creator>
  <cp:lastModifiedBy>icanjji</cp:lastModifiedBy>
  <cp:revision>2</cp:revision>
  <dcterms:created xsi:type="dcterms:W3CDTF">2010-08-13T04:34:54Z</dcterms:created>
  <dcterms:modified xsi:type="dcterms:W3CDTF">2010-08-13T05:10:40Z</dcterms:modified>
</cp:coreProperties>
</file>