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B8949-29BA-488B-9EFA-4D52C4B3069C}" type="datetimeFigureOut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2BC3C-EBB3-4F96-BB77-4150B887F93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0ACD9-E513-4865-8E7D-55EAB8486EC1}" type="slidenum">
              <a:rPr lang="ko-KR" altLang="en-US"/>
              <a:pPr/>
              <a:t>4</a:t>
            </a:fld>
            <a:endParaRPr lang="en-US" altLang="ko-KR"/>
          </a:p>
        </p:txBody>
      </p:sp>
      <p:sp>
        <p:nvSpPr>
          <p:cNvPr id="148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8C5DE-19C7-4A91-B93D-8D1B058CC198}" type="slidenum">
              <a:rPr lang="ko-KR" altLang="en-US"/>
              <a:pPr/>
              <a:t>20</a:t>
            </a:fld>
            <a:endParaRPr lang="en-US" altLang="ko-KR"/>
          </a:p>
        </p:txBody>
      </p:sp>
      <p:sp>
        <p:nvSpPr>
          <p:cNvPr id="150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05091-A2F1-4E03-A4F1-C4D29C43F66B}" type="slidenum">
              <a:rPr lang="ko-KR" altLang="en-US"/>
              <a:pPr/>
              <a:t>21</a:t>
            </a:fld>
            <a:endParaRPr lang="en-US" altLang="ko-KR"/>
          </a:p>
        </p:txBody>
      </p:sp>
      <p:sp>
        <p:nvSpPr>
          <p:cNvPr id="151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62F0E-90BB-4C1E-BE1A-3604EAC64D20}" type="slidenum">
              <a:rPr lang="ko-KR" altLang="en-US"/>
              <a:pPr/>
              <a:t>5</a:t>
            </a:fld>
            <a:endParaRPr lang="en-US" altLang="ko-KR"/>
          </a:p>
        </p:txBody>
      </p:sp>
      <p:sp>
        <p:nvSpPr>
          <p:cNvPr id="148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78E8B-0F82-4FA4-BCE0-8E0770D0DBF3}" type="slidenum">
              <a:rPr lang="ko-KR" altLang="en-US"/>
              <a:pPr/>
              <a:t>6</a:t>
            </a:fld>
            <a:endParaRPr lang="en-US" altLang="ko-KR"/>
          </a:p>
        </p:txBody>
      </p:sp>
      <p:sp>
        <p:nvSpPr>
          <p:cNvPr id="148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D182A-94F1-4BC7-8F85-98412E4F5495}" type="slidenum">
              <a:rPr lang="ko-KR" altLang="en-US"/>
              <a:pPr/>
              <a:t>14</a:t>
            </a:fld>
            <a:endParaRPr lang="en-US" altLang="ko-KR"/>
          </a:p>
        </p:txBody>
      </p:sp>
      <p:sp>
        <p:nvSpPr>
          <p:cNvPr id="149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007A0-6DE9-48C5-8206-7D5289EF56F9}" type="slidenum">
              <a:rPr lang="ko-KR" altLang="en-US"/>
              <a:pPr/>
              <a:t>15</a:t>
            </a:fld>
            <a:endParaRPr lang="en-US" altLang="ko-KR"/>
          </a:p>
        </p:txBody>
      </p:sp>
      <p:sp>
        <p:nvSpPr>
          <p:cNvPr id="149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01A02C-0AC2-45B8-8C1C-6464B30C6877}" type="slidenum">
              <a:rPr lang="ko-KR" altLang="en-US"/>
              <a:pPr/>
              <a:t>16</a:t>
            </a:fld>
            <a:endParaRPr lang="en-US" altLang="ko-KR"/>
          </a:p>
        </p:txBody>
      </p:sp>
      <p:sp>
        <p:nvSpPr>
          <p:cNvPr id="149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EF2C-3DDD-4475-9EDA-C881E0BAA3F7}" type="slidenum">
              <a:rPr lang="ko-KR" altLang="en-US"/>
              <a:pPr/>
              <a:t>17</a:t>
            </a:fld>
            <a:endParaRPr lang="en-US" altLang="ko-KR"/>
          </a:p>
        </p:txBody>
      </p:sp>
      <p:sp>
        <p:nvSpPr>
          <p:cNvPr id="150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1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411C6-0D9C-4F89-8996-F439B32D04CE}" type="slidenum">
              <a:rPr lang="ko-KR" altLang="en-US"/>
              <a:pPr/>
              <a:t>18</a:t>
            </a:fld>
            <a:endParaRPr lang="en-US" altLang="ko-KR"/>
          </a:p>
        </p:txBody>
      </p:sp>
      <p:sp>
        <p:nvSpPr>
          <p:cNvPr id="150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3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77" tIns="46538" rIns="93077" bIns="46538"/>
          <a:lstStyle/>
          <a:p>
            <a:pPr defTabSz="930275" eaLnBrk="1" latinLnBrk="1" hangingPunct="1">
              <a:spcBef>
                <a:spcPct val="0"/>
              </a:spcBef>
            </a:pPr>
            <a:endParaRPr kumimoji="1" lang="ko-KR" altLang="en-US" sz="180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99095-595C-4350-8989-AAF4447AFB88}" type="slidenum">
              <a:rPr lang="ko-KR" altLang="en-US"/>
              <a:pPr/>
              <a:t>19</a:t>
            </a:fld>
            <a:endParaRPr lang="en-US" altLang="ko-KR"/>
          </a:p>
        </p:txBody>
      </p:sp>
      <p:sp>
        <p:nvSpPr>
          <p:cNvPr id="150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304" y="4346069"/>
            <a:ext cx="5035393" cy="411209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9CC3-95DD-4F53-80A6-E2292989147B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EF34-F136-4995-9C97-2455D676B947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CAB4-41D4-4B04-A02B-FF2F35367746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BBEC-3D93-49EB-BEBA-5BE4947AD23E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3305-C983-4C07-B076-04937C3B744A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5426-31BC-4068-B10E-2E30DC47788C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268D-7D59-4E54-8E6B-C13BB7517105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BB330-C3EA-4B49-ADA1-019A2AEBC632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3EF5-3890-4F19-BD16-2464EC43AFC6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E13A0-3BF3-4B5A-AF96-5AF4B376C284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8264-26DF-4A47-A998-144AA1835C43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0DA5-E3F0-4C0B-8EC3-132CDF220DAC}" type="datetime1">
              <a:rPr lang="ko-KR" altLang="en-US" smtClean="0"/>
              <a:t>2010-08-06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C41A-88E5-487F-BA0D-1D8B951ADE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tightvnc.com/download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보드로 놀아보자</a:t>
            </a:r>
            <a:r>
              <a:rPr lang="en-US" altLang="ko-KR" dirty="0" smtClean="0"/>
              <a:t>-4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Minicom,tftp,nfs</a:t>
            </a:r>
            <a:r>
              <a:rPr lang="ko-KR" altLang="en-US" dirty="0" smtClean="0"/>
              <a:t>설정</a:t>
            </a:r>
            <a:r>
              <a:rPr lang="en-US" altLang="ko-KR" dirty="0" smtClean="0"/>
              <a:t>,</a:t>
            </a:r>
            <a:r>
              <a:rPr lang="en-US" altLang="ko-KR" dirty="0" err="1" smtClean="0"/>
              <a:t>vnc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#cd /home/</a:t>
            </a:r>
            <a:r>
              <a:rPr lang="en-US" altLang="ko-KR" dirty="0" err="1" smtClean="0"/>
              <a:t>tftpboot</a:t>
            </a:r>
            <a:endParaRPr lang="en-US" altLang="ko-KR" dirty="0" smtClean="0"/>
          </a:p>
          <a:p>
            <a:r>
              <a:rPr lang="en-US" altLang="ko-KR" dirty="0" smtClean="0"/>
              <a:t>#touch </a:t>
            </a:r>
            <a:r>
              <a:rPr lang="en-US" altLang="ko-KR" dirty="0" err="1" smtClean="0"/>
              <a:t>test.tftp</a:t>
            </a:r>
            <a:endParaRPr lang="en-US" altLang="ko-KR" dirty="0" smtClean="0"/>
          </a:p>
          <a:p>
            <a:r>
              <a:rPr lang="en-US" altLang="ko-KR" dirty="0" smtClean="0"/>
              <a:t>#cd /</a:t>
            </a:r>
          </a:p>
          <a:p>
            <a:r>
              <a:rPr lang="en-US" altLang="ko-KR" dirty="0" smtClean="0"/>
              <a:t># </a:t>
            </a:r>
            <a:r>
              <a:rPr lang="en-US" altLang="ko-KR" dirty="0" err="1" smtClean="0"/>
              <a:t>ln</a:t>
            </a:r>
            <a:r>
              <a:rPr lang="en-US" altLang="ko-KR" dirty="0" smtClean="0"/>
              <a:t> –s /home/</a:t>
            </a:r>
            <a:r>
              <a:rPr lang="en-US" altLang="ko-KR" dirty="0" err="1" smtClean="0"/>
              <a:t>tftpboot</a:t>
            </a:r>
            <a:r>
              <a:rPr lang="en-US" altLang="ko-KR" dirty="0" smtClean="0"/>
              <a:t> /</a:t>
            </a:r>
            <a:r>
              <a:rPr lang="en-US" altLang="ko-KR" dirty="0" err="1" smtClean="0"/>
              <a:t>tftpboot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chmod</a:t>
            </a:r>
            <a:r>
              <a:rPr lang="en-US" altLang="ko-KR" dirty="0" smtClean="0"/>
              <a:t>  -R 755 /home/</a:t>
            </a:r>
            <a:r>
              <a:rPr lang="en-US" altLang="ko-KR" dirty="0" err="1" smtClean="0"/>
              <a:t>tftpboot</a:t>
            </a:r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tftp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xxx.xxx.xxx.xxx</a:t>
            </a:r>
            <a:endParaRPr lang="en-US" altLang="ko-KR" dirty="0" smtClean="0"/>
          </a:p>
          <a:p>
            <a:r>
              <a:rPr lang="en-US" altLang="ko-KR" dirty="0" smtClean="0"/>
              <a:t>&gt;get </a:t>
            </a:r>
            <a:r>
              <a:rPr lang="en-US" altLang="ko-KR" dirty="0" err="1" smtClean="0"/>
              <a:t>test.tftp</a:t>
            </a:r>
            <a:endParaRPr lang="en-US" altLang="ko-KR" dirty="0" smtClean="0"/>
          </a:p>
          <a:p>
            <a:r>
              <a:rPr lang="en-US" altLang="ko-KR" dirty="0" smtClean="0"/>
              <a:t>&gt;quit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ls</a:t>
            </a:r>
            <a:r>
              <a:rPr lang="en-US" altLang="ko-KR" dirty="0" smtClean="0"/>
              <a:t> </a:t>
            </a:r>
          </a:p>
          <a:p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869160"/>
            <a:ext cx="5229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(</a:t>
            </a:r>
            <a:r>
              <a:rPr lang="en-US" altLang="ko-KR" dirty="0" err="1" smtClean="0"/>
              <a:t>VMWare</a:t>
            </a:r>
            <a:r>
              <a:rPr lang="en-US" altLang="ko-KR" dirty="0" smtClean="0"/>
              <a:t> </a:t>
            </a:r>
            <a:r>
              <a:rPr lang="ko-KR" altLang="en-US" dirty="0" smtClean="0"/>
              <a:t>에서 설정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“VM-&gt;Setting”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4321495" cy="37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(HOST PC)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#</a:t>
            </a:r>
            <a:r>
              <a:rPr lang="en-US" altLang="ko-KR" dirty="0" err="1" smtClean="0"/>
              <a:t>ifconfig</a:t>
            </a:r>
            <a:r>
              <a:rPr lang="en-US" altLang="ko-KR" dirty="0" smtClean="0"/>
              <a:t>  eth0 </a:t>
            </a:r>
            <a:r>
              <a:rPr lang="en-US" altLang="ko-KR" dirty="0" err="1" smtClean="0"/>
              <a:t>xxx.xxx.xxx.xxx</a:t>
            </a:r>
            <a:r>
              <a:rPr lang="en-US" altLang="ko-KR" dirty="0" smtClean="0"/>
              <a:t> up</a:t>
            </a:r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210188" cy="386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40886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1559470"/>
            <a:ext cx="15647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Host PC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1500174"/>
            <a:ext cx="267227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Mango100 u-boot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NFS(Network File System)</a:t>
            </a:r>
          </a:p>
        </p:txBody>
      </p:sp>
      <p:sp>
        <p:nvSpPr>
          <p:cNvPr id="149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286750" cy="225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NFS </a:t>
            </a:r>
            <a:r>
              <a:rPr lang="ko-KR" altLang="en-US" sz="2000" dirty="0">
                <a:ea typeface="굴림" pitchFamily="50" charset="-127"/>
              </a:rPr>
              <a:t>란?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SUN </a:t>
            </a:r>
            <a:r>
              <a:rPr lang="ko-KR" altLang="en-US" sz="1800" dirty="0">
                <a:ea typeface="굴림" pitchFamily="50" charset="-127"/>
              </a:rPr>
              <a:t>사가 개발한  </a:t>
            </a:r>
            <a:r>
              <a:rPr lang="en-US" altLang="ko-KR" sz="1800" dirty="0">
                <a:ea typeface="굴림" pitchFamily="50" charset="-127"/>
              </a:rPr>
              <a:t>RPC(Remote Procedure Call) </a:t>
            </a:r>
            <a:r>
              <a:rPr lang="ko-KR" altLang="en-US" sz="1800" dirty="0">
                <a:ea typeface="굴림" pitchFamily="50" charset="-127"/>
              </a:rPr>
              <a:t>기반 시스템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Remote Computer</a:t>
            </a:r>
            <a:r>
              <a:rPr lang="ko-KR" altLang="en-US" sz="1800" dirty="0">
                <a:ea typeface="굴림" pitchFamily="50" charset="-127"/>
              </a:rPr>
              <a:t>의 파일을 마치 자신의 컴퓨터에 있는 것처럼 이용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Server/Client </a:t>
            </a:r>
            <a:r>
              <a:rPr lang="ko-KR" altLang="en-US" sz="1800" dirty="0">
                <a:ea typeface="굴림" pitchFamily="50" charset="-127"/>
              </a:rPr>
              <a:t>기반 응용 프로그램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FS</a:t>
            </a:r>
            <a:r>
              <a:rPr lang="ko-KR" altLang="en-US" sz="1800" dirty="0">
                <a:ea typeface="굴림" pitchFamily="50" charset="-127"/>
              </a:rPr>
              <a:t>이 존재하지 않는 </a:t>
            </a:r>
            <a:r>
              <a:rPr lang="en-US" altLang="ko-KR" sz="1800" dirty="0">
                <a:ea typeface="굴림" pitchFamily="50" charset="-127"/>
              </a:rPr>
              <a:t>Client </a:t>
            </a:r>
            <a:r>
              <a:rPr lang="ko-KR" altLang="en-US" sz="1800" dirty="0">
                <a:ea typeface="굴림" pitchFamily="50" charset="-127"/>
              </a:rPr>
              <a:t>시스템에서 원격의 </a:t>
            </a:r>
            <a:r>
              <a:rPr lang="en-US" altLang="ko-KR" sz="1800" dirty="0">
                <a:ea typeface="굴림" pitchFamily="50" charset="-127"/>
              </a:rPr>
              <a:t>Host </a:t>
            </a:r>
            <a:r>
              <a:rPr lang="ko-KR" altLang="en-US" sz="1800" dirty="0">
                <a:ea typeface="굴림" pitchFamily="50" charset="-127"/>
              </a:rPr>
              <a:t>시스템에서 설정된 일부 디렉터리를 이용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임베디드 시스템 개발 시 많이 이용됨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500" y="3648075"/>
            <a:ext cx="6791325" cy="2324100"/>
            <a:chOff x="384" y="1968"/>
            <a:chExt cx="4944" cy="1680"/>
          </a:xfrm>
        </p:grpSpPr>
        <p:sp>
          <p:nvSpPr>
            <p:cNvPr id="1494021" name="Rectangle 5"/>
            <p:cNvSpPr>
              <a:spLocks noChangeArrowheads="1"/>
            </p:cNvSpPr>
            <p:nvPr/>
          </p:nvSpPr>
          <p:spPr bwMode="auto">
            <a:xfrm>
              <a:off x="3360" y="1968"/>
              <a:ext cx="1968" cy="168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22" name="Rectangle 6"/>
            <p:cNvSpPr>
              <a:spLocks noChangeArrowheads="1"/>
            </p:cNvSpPr>
            <p:nvPr/>
          </p:nvSpPr>
          <p:spPr bwMode="auto">
            <a:xfrm>
              <a:off x="384" y="1968"/>
              <a:ext cx="2544" cy="168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1494024" name="Picture 8" descr="HH0212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2448"/>
              <a:ext cx="624" cy="477"/>
            </a:xfrm>
            <a:prstGeom prst="rect">
              <a:avLst/>
            </a:prstGeom>
            <a:noFill/>
          </p:spPr>
        </p:pic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225" y="2064"/>
              <a:ext cx="1522" cy="1351"/>
              <a:chOff x="1321" y="2112"/>
              <a:chExt cx="1522" cy="1351"/>
            </a:xfrm>
          </p:grpSpPr>
          <p:sp>
            <p:nvSpPr>
              <p:cNvPr id="1494026" name="Text Box 10"/>
              <p:cNvSpPr txBox="1">
                <a:spLocks noChangeArrowheads="1"/>
              </p:cNvSpPr>
              <p:nvPr/>
            </p:nvSpPr>
            <p:spPr bwMode="auto">
              <a:xfrm>
                <a:off x="1321" y="2640"/>
                <a:ext cx="38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root</a:t>
                </a:r>
              </a:p>
            </p:txBody>
          </p:sp>
          <p:sp>
            <p:nvSpPr>
              <p:cNvPr id="1494027" name="Text Box 11"/>
              <p:cNvSpPr txBox="1">
                <a:spLocks noChangeArrowheads="1"/>
              </p:cNvSpPr>
              <p:nvPr/>
            </p:nvSpPr>
            <p:spPr bwMode="auto">
              <a:xfrm>
                <a:off x="1803" y="2112"/>
                <a:ext cx="33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bin</a:t>
                </a:r>
              </a:p>
            </p:txBody>
          </p:sp>
          <p:sp>
            <p:nvSpPr>
              <p:cNvPr id="1494028" name="Text Box 12"/>
              <p:cNvSpPr txBox="1">
                <a:spLocks noChangeArrowheads="1"/>
              </p:cNvSpPr>
              <p:nvPr/>
            </p:nvSpPr>
            <p:spPr bwMode="auto">
              <a:xfrm>
                <a:off x="1806" y="2304"/>
                <a:ext cx="29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lib</a:t>
                </a:r>
              </a:p>
            </p:txBody>
          </p:sp>
          <p:sp>
            <p:nvSpPr>
              <p:cNvPr id="1494029" name="Text Box 13"/>
              <p:cNvSpPr txBox="1">
                <a:spLocks noChangeArrowheads="1"/>
              </p:cNvSpPr>
              <p:nvPr/>
            </p:nvSpPr>
            <p:spPr bwMode="auto">
              <a:xfrm>
                <a:off x="1795" y="3072"/>
                <a:ext cx="48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kernel</a:t>
                </a:r>
              </a:p>
            </p:txBody>
          </p:sp>
          <p:sp>
            <p:nvSpPr>
              <p:cNvPr id="1494030" name="Text Box 14"/>
              <p:cNvSpPr txBox="1">
                <a:spLocks noChangeArrowheads="1"/>
              </p:cNvSpPr>
              <p:nvPr/>
            </p:nvSpPr>
            <p:spPr bwMode="auto">
              <a:xfrm>
                <a:off x="1803" y="2497"/>
                <a:ext cx="33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etc</a:t>
                </a:r>
              </a:p>
            </p:txBody>
          </p:sp>
          <p:sp>
            <p:nvSpPr>
              <p:cNvPr id="1494031" name="Text Box 15"/>
              <p:cNvSpPr txBox="1">
                <a:spLocks noChangeArrowheads="1"/>
              </p:cNvSpPr>
              <p:nvPr/>
            </p:nvSpPr>
            <p:spPr bwMode="auto">
              <a:xfrm>
                <a:off x="1803" y="2880"/>
                <a:ext cx="340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net</a:t>
                </a:r>
              </a:p>
            </p:txBody>
          </p:sp>
          <p:sp>
            <p:nvSpPr>
              <p:cNvPr id="1494032" name="Text Box 16"/>
              <p:cNvSpPr txBox="1">
                <a:spLocks noChangeArrowheads="1"/>
              </p:cNvSpPr>
              <p:nvPr/>
            </p:nvSpPr>
            <p:spPr bwMode="auto">
              <a:xfrm>
                <a:off x="1800" y="3265"/>
                <a:ext cx="401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arch</a:t>
                </a:r>
              </a:p>
            </p:txBody>
          </p:sp>
          <p:sp>
            <p:nvSpPr>
              <p:cNvPr id="1494033" name="Text Box 17"/>
              <p:cNvSpPr txBox="1">
                <a:spLocks noChangeArrowheads="1"/>
              </p:cNvSpPr>
              <p:nvPr/>
            </p:nvSpPr>
            <p:spPr bwMode="auto">
              <a:xfrm>
                <a:off x="1849" y="2674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spAutoFit/>
              </a:bodyPr>
              <a:lstStyle/>
              <a:p>
                <a:pPr eaLnBrk="1" latinLnBrk="1" hangingPunct="1"/>
                <a:r>
                  <a:rPr kumimoji="1" lang="ko-KR" altLang="en-US" sz="1800" b="1">
                    <a:solidFill>
                      <a:schemeClr val="tx1"/>
                    </a:solidFill>
                    <a:latin typeface="Arial"/>
                    <a:ea typeface="굴림" pitchFamily="50" charset="-127"/>
                  </a:rPr>
                  <a:t>…</a:t>
                </a:r>
                <a:endParaRPr kumimoji="1" lang="ko-KR" altLang="en-US" sz="18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494034" name="Text Box 18"/>
              <p:cNvSpPr txBox="1">
                <a:spLocks noChangeArrowheads="1"/>
              </p:cNvSpPr>
              <p:nvPr/>
            </p:nvSpPr>
            <p:spPr bwMode="auto">
              <a:xfrm>
                <a:off x="2380" y="2112"/>
                <a:ext cx="335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bin</a:t>
                </a:r>
              </a:p>
            </p:txBody>
          </p:sp>
          <p:sp>
            <p:nvSpPr>
              <p:cNvPr id="1494035" name="Text Box 19"/>
              <p:cNvSpPr txBox="1">
                <a:spLocks noChangeArrowheads="1"/>
              </p:cNvSpPr>
              <p:nvPr/>
            </p:nvSpPr>
            <p:spPr bwMode="auto">
              <a:xfrm>
                <a:off x="2382" y="2304"/>
                <a:ext cx="297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lib</a:t>
                </a:r>
              </a:p>
            </p:txBody>
          </p:sp>
          <p:sp>
            <p:nvSpPr>
              <p:cNvPr id="1494036" name="Text Box 20"/>
              <p:cNvSpPr txBox="1">
                <a:spLocks noChangeArrowheads="1"/>
              </p:cNvSpPr>
              <p:nvPr/>
            </p:nvSpPr>
            <p:spPr bwMode="auto">
              <a:xfrm>
                <a:off x="2383" y="3072"/>
                <a:ext cx="460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driver</a:t>
                </a:r>
              </a:p>
            </p:txBody>
          </p:sp>
          <p:sp>
            <p:nvSpPr>
              <p:cNvPr id="1494037" name="Text Box 21"/>
              <p:cNvSpPr txBox="1">
                <a:spLocks noChangeArrowheads="1"/>
              </p:cNvSpPr>
              <p:nvPr/>
            </p:nvSpPr>
            <p:spPr bwMode="auto">
              <a:xfrm>
                <a:off x="2351" y="2497"/>
                <a:ext cx="393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sbin</a:t>
                </a:r>
              </a:p>
            </p:txBody>
          </p:sp>
          <p:sp>
            <p:nvSpPr>
              <p:cNvPr id="1494038" name="Text Box 22"/>
              <p:cNvSpPr txBox="1">
                <a:spLocks noChangeArrowheads="1"/>
              </p:cNvSpPr>
              <p:nvPr/>
            </p:nvSpPr>
            <p:spPr bwMode="auto">
              <a:xfrm>
                <a:off x="2366" y="2880"/>
                <a:ext cx="366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mm</a:t>
                </a:r>
              </a:p>
            </p:txBody>
          </p:sp>
          <p:sp>
            <p:nvSpPr>
              <p:cNvPr id="1494039" name="Text Box 23"/>
              <p:cNvSpPr txBox="1">
                <a:spLocks noChangeArrowheads="1"/>
              </p:cNvSpPr>
              <p:nvPr/>
            </p:nvSpPr>
            <p:spPr bwMode="auto">
              <a:xfrm>
                <a:off x="2351" y="3263"/>
                <a:ext cx="451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1" lang="ko-KR" altLang="en-US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/</a:t>
                </a:r>
                <a:r>
                  <a:rPr kumimoji="1" lang="en-US" altLang="ko-KR" sz="12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rPr>
                  <a:t>exam</a:t>
                </a:r>
              </a:p>
            </p:txBody>
          </p:sp>
          <p:sp>
            <p:nvSpPr>
              <p:cNvPr id="1494040" name="Text Box 24"/>
              <p:cNvSpPr txBox="1">
                <a:spLocks noChangeArrowheads="1"/>
              </p:cNvSpPr>
              <p:nvPr/>
            </p:nvSpPr>
            <p:spPr bwMode="auto">
              <a:xfrm>
                <a:off x="2425" y="2674"/>
                <a:ext cx="33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none" anchor="ctr">
                <a:spAutoFit/>
              </a:bodyPr>
              <a:lstStyle/>
              <a:p>
                <a:pPr eaLnBrk="1" latinLnBrk="1" hangingPunct="1"/>
                <a:r>
                  <a:rPr kumimoji="1" lang="ko-KR" altLang="en-US" sz="1800" b="1">
                    <a:solidFill>
                      <a:schemeClr val="tx1"/>
                    </a:solidFill>
                    <a:latin typeface="Arial"/>
                    <a:ea typeface="굴림" pitchFamily="50" charset="-127"/>
                  </a:rPr>
                  <a:t>…</a:t>
                </a:r>
                <a:endParaRPr kumimoji="1" lang="ko-KR" altLang="en-US" sz="18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494041" name="Line 25"/>
              <p:cNvSpPr>
                <a:spLocks noChangeShapeType="1"/>
              </p:cNvSpPr>
              <p:nvPr/>
            </p:nvSpPr>
            <p:spPr bwMode="auto">
              <a:xfrm flipV="1">
                <a:off x="1680" y="2304"/>
                <a:ext cx="19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2" name="Line 26"/>
              <p:cNvSpPr>
                <a:spLocks noChangeShapeType="1"/>
              </p:cNvSpPr>
              <p:nvPr/>
            </p:nvSpPr>
            <p:spPr bwMode="auto">
              <a:xfrm flipV="1">
                <a:off x="1680" y="2448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3" name="Line 27"/>
              <p:cNvSpPr>
                <a:spLocks noChangeShapeType="1"/>
              </p:cNvSpPr>
              <p:nvPr/>
            </p:nvSpPr>
            <p:spPr bwMode="auto">
              <a:xfrm flipV="1">
                <a:off x="1680" y="259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4" name="Line 28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5" name="Line 29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92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6" name="Line 30"/>
              <p:cNvSpPr>
                <a:spLocks noChangeShapeType="1"/>
              </p:cNvSpPr>
              <p:nvPr/>
            </p:nvSpPr>
            <p:spPr bwMode="auto">
              <a:xfrm>
                <a:off x="1680" y="2688"/>
                <a:ext cx="1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7" name="Line 31"/>
              <p:cNvSpPr>
                <a:spLocks noChangeShapeType="1"/>
              </p:cNvSpPr>
              <p:nvPr/>
            </p:nvSpPr>
            <p:spPr bwMode="auto">
              <a:xfrm flipV="1">
                <a:off x="2112" y="2256"/>
                <a:ext cx="288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8" name="Line 32"/>
              <p:cNvSpPr>
                <a:spLocks noChangeShapeType="1"/>
              </p:cNvSpPr>
              <p:nvPr/>
            </p:nvSpPr>
            <p:spPr bwMode="auto">
              <a:xfrm flipV="1">
                <a:off x="2112" y="2400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49" name="Line 33"/>
              <p:cNvSpPr>
                <a:spLocks noChangeShapeType="1"/>
              </p:cNvSpPr>
              <p:nvPr/>
            </p:nvSpPr>
            <p:spPr bwMode="auto">
              <a:xfrm flipV="1">
                <a:off x="2112" y="259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50" name="Line 34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33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51" name="Line 35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336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94052" name="Line 36"/>
              <p:cNvSpPr>
                <a:spLocks noChangeShapeType="1"/>
              </p:cNvSpPr>
              <p:nvPr/>
            </p:nvSpPr>
            <p:spPr bwMode="auto">
              <a:xfrm>
                <a:off x="2112" y="2592"/>
                <a:ext cx="3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494053" name="Text Box 37"/>
            <p:cNvSpPr txBox="1">
              <a:spLocks noChangeArrowheads="1"/>
            </p:cNvSpPr>
            <p:nvPr/>
          </p:nvSpPr>
          <p:spPr bwMode="auto">
            <a:xfrm>
              <a:off x="1563" y="3408"/>
              <a:ext cx="113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Host File System</a:t>
              </a:r>
            </a:p>
          </p:txBody>
        </p:sp>
        <p:sp>
          <p:nvSpPr>
            <p:cNvPr id="1494054" name="Rectangle 38"/>
            <p:cNvSpPr>
              <a:spLocks noChangeArrowheads="1"/>
            </p:cNvSpPr>
            <p:nvPr/>
          </p:nvSpPr>
          <p:spPr bwMode="auto">
            <a:xfrm>
              <a:off x="2112" y="2064"/>
              <a:ext cx="624" cy="1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55" name="Text Box 39"/>
            <p:cNvSpPr txBox="1">
              <a:spLocks noChangeArrowheads="1"/>
            </p:cNvSpPr>
            <p:nvPr/>
          </p:nvSpPr>
          <p:spPr bwMode="auto">
            <a:xfrm>
              <a:off x="4105" y="2592"/>
              <a:ext cx="382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root</a:t>
              </a:r>
            </a:p>
          </p:txBody>
        </p:sp>
        <p:sp>
          <p:nvSpPr>
            <p:cNvPr id="1494056" name="Text Box 40"/>
            <p:cNvSpPr txBox="1">
              <a:spLocks noChangeArrowheads="1"/>
            </p:cNvSpPr>
            <p:nvPr/>
          </p:nvSpPr>
          <p:spPr bwMode="auto">
            <a:xfrm>
              <a:off x="4732" y="2160"/>
              <a:ext cx="335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bin</a:t>
              </a:r>
            </a:p>
          </p:txBody>
        </p:sp>
        <p:sp>
          <p:nvSpPr>
            <p:cNvPr id="1494057" name="Text Box 41"/>
            <p:cNvSpPr txBox="1">
              <a:spLocks noChangeArrowheads="1"/>
            </p:cNvSpPr>
            <p:nvPr/>
          </p:nvSpPr>
          <p:spPr bwMode="auto">
            <a:xfrm>
              <a:off x="4734" y="2352"/>
              <a:ext cx="297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lib</a:t>
              </a:r>
            </a:p>
          </p:txBody>
        </p:sp>
        <p:sp>
          <p:nvSpPr>
            <p:cNvPr id="1494058" name="Text Box 42"/>
            <p:cNvSpPr txBox="1">
              <a:spLocks noChangeArrowheads="1"/>
            </p:cNvSpPr>
            <p:nvPr/>
          </p:nvSpPr>
          <p:spPr bwMode="auto">
            <a:xfrm>
              <a:off x="4735" y="3120"/>
              <a:ext cx="460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driver</a:t>
              </a:r>
            </a:p>
          </p:txBody>
        </p:sp>
        <p:sp>
          <p:nvSpPr>
            <p:cNvPr id="1494059" name="Text Box 43"/>
            <p:cNvSpPr txBox="1">
              <a:spLocks noChangeArrowheads="1"/>
            </p:cNvSpPr>
            <p:nvPr/>
          </p:nvSpPr>
          <p:spPr bwMode="auto">
            <a:xfrm>
              <a:off x="4704" y="2544"/>
              <a:ext cx="393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sbin</a:t>
              </a:r>
            </a:p>
          </p:txBody>
        </p:sp>
        <p:sp>
          <p:nvSpPr>
            <p:cNvPr id="1494060" name="Text Box 44"/>
            <p:cNvSpPr txBox="1">
              <a:spLocks noChangeArrowheads="1"/>
            </p:cNvSpPr>
            <p:nvPr/>
          </p:nvSpPr>
          <p:spPr bwMode="auto">
            <a:xfrm>
              <a:off x="4718" y="2928"/>
              <a:ext cx="36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mm</a:t>
              </a:r>
            </a:p>
          </p:txBody>
        </p:sp>
        <p:sp>
          <p:nvSpPr>
            <p:cNvPr id="1494061" name="Text Box 45"/>
            <p:cNvSpPr txBox="1">
              <a:spLocks noChangeArrowheads="1"/>
            </p:cNvSpPr>
            <p:nvPr/>
          </p:nvSpPr>
          <p:spPr bwMode="auto">
            <a:xfrm>
              <a:off x="4703" y="3312"/>
              <a:ext cx="45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/</a:t>
              </a:r>
              <a:r>
                <a:rPr kumimoji="1" lang="en-US" altLang="ko-KR" sz="12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exam</a:t>
              </a:r>
            </a:p>
          </p:txBody>
        </p:sp>
        <p:sp>
          <p:nvSpPr>
            <p:cNvPr id="1494062" name="Text Box 46"/>
            <p:cNvSpPr txBox="1">
              <a:spLocks noChangeArrowheads="1"/>
            </p:cNvSpPr>
            <p:nvPr/>
          </p:nvSpPr>
          <p:spPr bwMode="auto">
            <a:xfrm>
              <a:off x="4777" y="2721"/>
              <a:ext cx="33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>
              <a:spAutoFit/>
            </a:bodyPr>
            <a:lstStyle/>
            <a:p>
              <a:pPr eaLnBrk="1" latinLnBrk="1" hangingPunct="1"/>
              <a:r>
                <a:rPr kumimoji="1" lang="ko-KR" altLang="en-US" sz="1800" b="1">
                  <a:solidFill>
                    <a:schemeClr val="tx1"/>
                  </a:solidFill>
                  <a:latin typeface="Arial"/>
                  <a:ea typeface="굴림" pitchFamily="50" charset="-127"/>
                </a:rPr>
                <a:t>…</a:t>
              </a:r>
              <a:endParaRPr kumimoji="1" lang="ko-KR" altLang="en-US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94063" name="Line 47"/>
            <p:cNvSpPr>
              <a:spLocks noChangeShapeType="1"/>
            </p:cNvSpPr>
            <p:nvPr/>
          </p:nvSpPr>
          <p:spPr bwMode="auto">
            <a:xfrm flipV="1">
              <a:off x="4464" y="2304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4" name="Line 48"/>
            <p:cNvSpPr>
              <a:spLocks noChangeShapeType="1"/>
            </p:cNvSpPr>
            <p:nvPr/>
          </p:nvSpPr>
          <p:spPr bwMode="auto">
            <a:xfrm flipV="1">
              <a:off x="4464" y="244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5" name="Line 49"/>
            <p:cNvSpPr>
              <a:spLocks noChangeShapeType="1"/>
            </p:cNvSpPr>
            <p:nvPr/>
          </p:nvSpPr>
          <p:spPr bwMode="auto">
            <a:xfrm flipV="1">
              <a:off x="4464" y="264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6" name="Line 50"/>
            <p:cNvSpPr>
              <a:spLocks noChangeShapeType="1"/>
            </p:cNvSpPr>
            <p:nvPr/>
          </p:nvSpPr>
          <p:spPr bwMode="auto">
            <a:xfrm>
              <a:off x="4464" y="2640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7" name="Line 51"/>
            <p:cNvSpPr>
              <a:spLocks noChangeShapeType="1"/>
            </p:cNvSpPr>
            <p:nvPr/>
          </p:nvSpPr>
          <p:spPr bwMode="auto">
            <a:xfrm>
              <a:off x="4464" y="2640"/>
              <a:ext cx="33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8" name="Line 52"/>
            <p:cNvSpPr>
              <a:spLocks noChangeShapeType="1"/>
            </p:cNvSpPr>
            <p:nvPr/>
          </p:nvSpPr>
          <p:spPr bwMode="auto">
            <a:xfrm>
              <a:off x="4464" y="2640"/>
              <a:ext cx="33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69" name="Rectangle 53"/>
            <p:cNvSpPr>
              <a:spLocks noChangeArrowheads="1"/>
            </p:cNvSpPr>
            <p:nvPr/>
          </p:nvSpPr>
          <p:spPr bwMode="auto">
            <a:xfrm>
              <a:off x="4608" y="2160"/>
              <a:ext cx="624" cy="134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4070" name="Text Box 54"/>
            <p:cNvSpPr txBox="1">
              <a:spLocks noChangeArrowheads="1"/>
            </p:cNvSpPr>
            <p:nvPr/>
          </p:nvSpPr>
          <p:spPr bwMode="auto">
            <a:xfrm>
              <a:off x="527" y="2976"/>
              <a:ext cx="797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NFS Server</a:t>
              </a:r>
            </a:p>
          </p:txBody>
        </p:sp>
        <p:sp>
          <p:nvSpPr>
            <p:cNvPr id="1494071" name="Text Box 55"/>
            <p:cNvSpPr txBox="1">
              <a:spLocks noChangeArrowheads="1"/>
            </p:cNvSpPr>
            <p:nvPr/>
          </p:nvSpPr>
          <p:spPr bwMode="auto">
            <a:xfrm>
              <a:off x="3410" y="2928"/>
              <a:ext cx="76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NFS Client</a:t>
              </a:r>
            </a:p>
          </p:txBody>
        </p:sp>
        <p:cxnSp>
          <p:nvCxnSpPr>
            <p:cNvPr id="1494072" name="AutoShape 56"/>
            <p:cNvCxnSpPr>
              <a:cxnSpLocks noChangeShapeType="1"/>
              <a:stCxn id="1494070" idx="2"/>
              <a:endCxn id="1494071" idx="2"/>
            </p:cNvCxnSpPr>
            <p:nvPr/>
          </p:nvCxnSpPr>
          <p:spPr bwMode="auto">
            <a:xfrm rot="5400000" flipH="1" flipV="1">
              <a:off x="2334" y="1711"/>
              <a:ext cx="48" cy="2865"/>
            </a:xfrm>
            <a:prstGeom prst="bentConnector3">
              <a:avLst>
                <a:gd name="adj1" fmla="val -1310421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</p:spPr>
        </p:cxnSp>
      </p:grpSp>
      <p:pic>
        <p:nvPicPr>
          <p:cNvPr id="58" name="그림 57" descr="망고100-TVdecode-thumn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149080"/>
            <a:ext cx="1008112" cy="842848"/>
          </a:xfrm>
          <a:prstGeom prst="rect">
            <a:avLst/>
          </a:prstGeom>
        </p:spPr>
      </p:pic>
      <p:sp>
        <p:nvSpPr>
          <p:cNvPr id="59" name="바닥글 개체 틀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</a:t>
            </a:r>
          </a:p>
        </p:txBody>
      </p:sp>
      <p:sp>
        <p:nvSpPr>
          <p:cNvPr id="149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58900"/>
            <a:ext cx="7848600" cy="4800600"/>
          </a:xfrm>
        </p:spPr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구성도</a:t>
            </a:r>
            <a:endParaRPr lang="ko-KR" altLang="en-US" b="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496068" name="Oval 4"/>
          <p:cNvSpPr>
            <a:spLocks noChangeArrowheads="1"/>
          </p:cNvSpPr>
          <p:nvPr/>
        </p:nvSpPr>
        <p:spPr bwMode="auto">
          <a:xfrm>
            <a:off x="7315200" y="5372100"/>
            <a:ext cx="739775" cy="7048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disk</a:t>
            </a:r>
          </a:p>
        </p:txBody>
      </p:sp>
      <p:sp>
        <p:nvSpPr>
          <p:cNvPr id="1496069" name="Rectangle 5"/>
          <p:cNvSpPr>
            <a:spLocks noChangeArrowheads="1"/>
          </p:cNvSpPr>
          <p:nvPr/>
        </p:nvSpPr>
        <p:spPr bwMode="auto">
          <a:xfrm>
            <a:off x="4929188" y="3046413"/>
            <a:ext cx="3529012" cy="2016125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400" b="1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6070" name="Rectangle 6"/>
          <p:cNvSpPr>
            <a:spLocks noChangeArrowheads="1"/>
          </p:cNvSpPr>
          <p:nvPr/>
        </p:nvSpPr>
        <p:spPr bwMode="auto">
          <a:xfrm>
            <a:off x="1066800" y="3046413"/>
            <a:ext cx="3529013" cy="20161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496071" name="Rectangle 7"/>
          <p:cNvSpPr>
            <a:spLocks noChangeArrowheads="1"/>
          </p:cNvSpPr>
          <p:nvPr/>
        </p:nvSpPr>
        <p:spPr bwMode="auto">
          <a:xfrm>
            <a:off x="2065338" y="2209800"/>
            <a:ext cx="1065212" cy="59055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user 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process</a:t>
            </a:r>
          </a:p>
        </p:txBody>
      </p:sp>
      <p:sp>
        <p:nvSpPr>
          <p:cNvPr id="1496072" name="Rectangle 8"/>
          <p:cNvSpPr>
            <a:spLocks noChangeArrowheads="1"/>
          </p:cNvSpPr>
          <p:nvPr/>
        </p:nvSpPr>
        <p:spPr bwMode="auto">
          <a:xfrm>
            <a:off x="1466850" y="3243263"/>
            <a:ext cx="1065213" cy="5889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 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file access</a:t>
            </a:r>
          </a:p>
        </p:txBody>
      </p:sp>
      <p:sp>
        <p:nvSpPr>
          <p:cNvPr id="1496073" name="Rectangle 9"/>
          <p:cNvSpPr>
            <a:spLocks noChangeArrowheads="1"/>
          </p:cNvSpPr>
          <p:nvPr/>
        </p:nvSpPr>
        <p:spPr bwMode="auto">
          <a:xfrm>
            <a:off x="3048000" y="3276600"/>
            <a:ext cx="1066800" cy="58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NFS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client</a:t>
            </a:r>
          </a:p>
        </p:txBody>
      </p:sp>
      <p:sp>
        <p:nvSpPr>
          <p:cNvPr id="1496074" name="Rectangle 10"/>
          <p:cNvSpPr>
            <a:spLocks noChangeArrowheads="1"/>
          </p:cNvSpPr>
          <p:nvPr/>
        </p:nvSpPr>
        <p:spPr bwMode="auto">
          <a:xfrm>
            <a:off x="3063875" y="4176713"/>
            <a:ext cx="1066800" cy="5905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TCP/UDP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IP</a:t>
            </a:r>
            <a:endParaRPr kumimoji="1" lang="en-US" altLang="ko-KR" sz="1800" b="1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6075" name="Rectangle 11"/>
          <p:cNvSpPr>
            <a:spLocks noChangeArrowheads="1"/>
          </p:cNvSpPr>
          <p:nvPr/>
        </p:nvSpPr>
        <p:spPr bwMode="auto">
          <a:xfrm>
            <a:off x="5262563" y="3243263"/>
            <a:ext cx="1065212" cy="5889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NFS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server</a:t>
            </a:r>
          </a:p>
        </p:txBody>
      </p:sp>
      <p:sp>
        <p:nvSpPr>
          <p:cNvPr id="1496076" name="Rectangle 12"/>
          <p:cNvSpPr>
            <a:spLocks noChangeArrowheads="1"/>
          </p:cNvSpPr>
          <p:nvPr/>
        </p:nvSpPr>
        <p:spPr bwMode="auto">
          <a:xfrm>
            <a:off x="7126288" y="3243263"/>
            <a:ext cx="1065212" cy="5889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file access</a:t>
            </a:r>
          </a:p>
        </p:txBody>
      </p:sp>
      <p:sp>
        <p:nvSpPr>
          <p:cNvPr id="1496077" name="Rectangle 13"/>
          <p:cNvSpPr>
            <a:spLocks noChangeArrowheads="1"/>
          </p:cNvSpPr>
          <p:nvPr/>
        </p:nvSpPr>
        <p:spPr bwMode="auto">
          <a:xfrm>
            <a:off x="5062538" y="4176713"/>
            <a:ext cx="1065212" cy="5905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TCP/UDP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IP</a:t>
            </a:r>
            <a:endParaRPr kumimoji="1" lang="en-US" altLang="ko-KR" sz="1800" b="1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96078" name="Text Box 14"/>
          <p:cNvSpPr txBox="1">
            <a:spLocks noChangeArrowheads="1"/>
          </p:cNvSpPr>
          <p:nvPr/>
        </p:nvSpPr>
        <p:spPr bwMode="auto">
          <a:xfrm>
            <a:off x="2012950" y="4722813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client kernel</a:t>
            </a:r>
          </a:p>
        </p:txBody>
      </p:sp>
      <p:sp>
        <p:nvSpPr>
          <p:cNvPr id="1496079" name="Text Box 15"/>
          <p:cNvSpPr txBox="1">
            <a:spLocks noChangeArrowheads="1"/>
          </p:cNvSpPr>
          <p:nvPr/>
        </p:nvSpPr>
        <p:spPr bwMode="auto">
          <a:xfrm>
            <a:off x="6030913" y="3886200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UDP port</a:t>
            </a:r>
          </a:p>
          <a:p>
            <a:r>
              <a:rPr lang="en-US" altLang="ko-KR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2049</a:t>
            </a:r>
          </a:p>
        </p:txBody>
      </p:sp>
      <p:sp>
        <p:nvSpPr>
          <p:cNvPr id="1496080" name="Text Box 16"/>
          <p:cNvSpPr txBox="1">
            <a:spLocks noChangeArrowheads="1"/>
          </p:cNvSpPr>
          <p:nvPr/>
        </p:nvSpPr>
        <p:spPr bwMode="auto">
          <a:xfrm>
            <a:off x="6143625" y="4722813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server kernel</a:t>
            </a:r>
          </a:p>
        </p:txBody>
      </p:sp>
      <p:sp>
        <p:nvSpPr>
          <p:cNvPr id="1496081" name="Oval 17"/>
          <p:cNvSpPr>
            <a:spLocks noChangeArrowheads="1"/>
          </p:cNvSpPr>
          <p:nvPr/>
        </p:nvSpPr>
        <p:spPr bwMode="auto">
          <a:xfrm>
            <a:off x="1589088" y="5372100"/>
            <a:ext cx="739775" cy="70485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local</a:t>
            </a:r>
          </a:p>
          <a:p>
            <a:r>
              <a:rPr lang="en-US" altLang="ko-KR" sz="1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disk</a:t>
            </a:r>
          </a:p>
        </p:txBody>
      </p:sp>
      <p:sp>
        <p:nvSpPr>
          <p:cNvPr id="1496082" name="Line 18"/>
          <p:cNvSpPr>
            <a:spLocks noChangeShapeType="1"/>
          </p:cNvSpPr>
          <p:nvPr/>
        </p:nvSpPr>
        <p:spPr bwMode="auto">
          <a:xfrm flipH="1">
            <a:off x="1931988" y="2800350"/>
            <a:ext cx="533400" cy="44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96083" name="Line 19"/>
          <p:cNvSpPr>
            <a:spLocks noChangeShapeType="1"/>
          </p:cNvSpPr>
          <p:nvPr/>
        </p:nvSpPr>
        <p:spPr bwMode="auto">
          <a:xfrm>
            <a:off x="2865438" y="2800350"/>
            <a:ext cx="665162" cy="4429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4" name="Line 20"/>
          <p:cNvSpPr>
            <a:spLocks noChangeShapeType="1"/>
          </p:cNvSpPr>
          <p:nvPr/>
        </p:nvSpPr>
        <p:spPr bwMode="auto">
          <a:xfrm>
            <a:off x="1957388" y="3884613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5" name="Line 21"/>
          <p:cNvSpPr>
            <a:spLocks noChangeShapeType="1"/>
          </p:cNvSpPr>
          <p:nvPr/>
        </p:nvSpPr>
        <p:spPr bwMode="auto">
          <a:xfrm>
            <a:off x="3597275" y="3832225"/>
            <a:ext cx="0" cy="344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6" name="Line 22"/>
          <p:cNvSpPr>
            <a:spLocks noChangeShapeType="1"/>
          </p:cNvSpPr>
          <p:nvPr/>
        </p:nvSpPr>
        <p:spPr bwMode="auto">
          <a:xfrm>
            <a:off x="6327775" y="3538538"/>
            <a:ext cx="798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7" name="Line 23"/>
          <p:cNvSpPr>
            <a:spLocks noChangeShapeType="1"/>
          </p:cNvSpPr>
          <p:nvPr/>
        </p:nvSpPr>
        <p:spPr bwMode="auto">
          <a:xfrm flipV="1">
            <a:off x="5461000" y="3832225"/>
            <a:ext cx="400050" cy="3444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8" name="Line 24"/>
          <p:cNvSpPr>
            <a:spLocks noChangeShapeType="1"/>
          </p:cNvSpPr>
          <p:nvPr/>
        </p:nvSpPr>
        <p:spPr bwMode="auto">
          <a:xfrm flipH="1">
            <a:off x="7672388" y="3808413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89" name="Line 25"/>
          <p:cNvSpPr>
            <a:spLocks noChangeShapeType="1"/>
          </p:cNvSpPr>
          <p:nvPr/>
        </p:nvSpPr>
        <p:spPr bwMode="auto">
          <a:xfrm>
            <a:off x="3530600" y="4767263"/>
            <a:ext cx="0" cy="541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90" name="Line 26"/>
          <p:cNvSpPr>
            <a:spLocks noChangeShapeType="1"/>
          </p:cNvSpPr>
          <p:nvPr/>
        </p:nvSpPr>
        <p:spPr bwMode="auto">
          <a:xfrm>
            <a:off x="5594350" y="4767263"/>
            <a:ext cx="0" cy="541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496091" name="Line 27"/>
          <p:cNvSpPr>
            <a:spLocks noChangeShapeType="1"/>
          </p:cNvSpPr>
          <p:nvPr/>
        </p:nvSpPr>
        <p:spPr bwMode="auto">
          <a:xfrm>
            <a:off x="3530600" y="5308600"/>
            <a:ext cx="2063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496092" name="Text Box 28"/>
          <p:cNvSpPr txBox="1">
            <a:spLocks noChangeArrowheads="1"/>
          </p:cNvSpPr>
          <p:nvPr/>
        </p:nvSpPr>
        <p:spPr bwMode="auto">
          <a:xfrm>
            <a:off x="2452688" y="3886200"/>
            <a:ext cx="601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ko-KR" sz="12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kernel</a:t>
            </a:r>
          </a:p>
        </p:txBody>
      </p:sp>
      <p:sp>
        <p:nvSpPr>
          <p:cNvPr id="30" name="바닥글 개체 틀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</a:t>
            </a:r>
          </a:p>
        </p:txBody>
      </p:sp>
      <p:sp>
        <p:nvSpPr>
          <p:cNvPr id="149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>
                <a:ea typeface="굴림" pitchFamily="50" charset="-127"/>
              </a:rPr>
              <a:t>장점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개발 호스트에서 작업한 것을 </a:t>
            </a:r>
            <a:r>
              <a:rPr lang="en-US" altLang="ko-KR" dirty="0">
                <a:ea typeface="굴림" pitchFamily="50" charset="-127"/>
              </a:rPr>
              <a:t>NFS </a:t>
            </a:r>
            <a:r>
              <a:rPr lang="ko-KR" altLang="en-US" dirty="0">
                <a:ea typeface="굴림" pitchFamily="50" charset="-127"/>
              </a:rPr>
              <a:t>시스템을 이용하여 </a:t>
            </a:r>
            <a:r>
              <a:rPr lang="en-US" altLang="ko-KR" sz="1900" dirty="0">
                <a:ea typeface="굴림" pitchFamily="50" charset="-127"/>
              </a:rPr>
              <a:t>Target</a:t>
            </a:r>
            <a:r>
              <a:rPr lang="en-US" altLang="ko-KR" dirty="0">
                <a:ea typeface="굴림" pitchFamily="50" charset="-127"/>
              </a:rPr>
              <a:t> Board</a:t>
            </a:r>
            <a:r>
              <a:rPr lang="ko-KR" altLang="en-US" dirty="0">
                <a:ea typeface="굴림" pitchFamily="50" charset="-127"/>
              </a:rPr>
              <a:t>의 리눅스 상에서 </a:t>
            </a:r>
            <a:r>
              <a:rPr lang="en-US" altLang="ko-KR" dirty="0">
                <a:ea typeface="굴림" pitchFamily="50" charset="-127"/>
              </a:rPr>
              <a:t>mount </a:t>
            </a:r>
            <a:r>
              <a:rPr lang="ko-KR" altLang="en-US" dirty="0">
                <a:ea typeface="굴림" pitchFamily="50" charset="-127"/>
              </a:rPr>
              <a:t>시켜 사용하면 </a:t>
            </a:r>
            <a:r>
              <a:rPr lang="en-US" altLang="ko-KR" dirty="0">
                <a:ea typeface="굴림" pitchFamily="50" charset="-127"/>
              </a:rPr>
              <a:t>download </a:t>
            </a:r>
            <a:r>
              <a:rPr lang="ko-KR" altLang="en-US" dirty="0">
                <a:ea typeface="굴림" pitchFamily="50" charset="-127"/>
              </a:rPr>
              <a:t>할  필요가 없음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개발 호스트 상의 파일이 </a:t>
            </a:r>
            <a:r>
              <a:rPr lang="en-US" altLang="ko-KR" dirty="0">
                <a:ea typeface="굴림" pitchFamily="50" charset="-127"/>
              </a:rPr>
              <a:t>Target Board</a:t>
            </a:r>
            <a:r>
              <a:rPr lang="ko-KR" altLang="en-US" dirty="0">
                <a:ea typeface="굴림" pitchFamily="50" charset="-127"/>
              </a:rPr>
              <a:t>의 리눅스 파일시스템 위에서 접근이 가능하고 실행이 가능</a:t>
            </a:r>
            <a:r>
              <a:rPr lang="en-US" altLang="ko-KR" dirty="0">
                <a:ea typeface="굴림" pitchFamily="50" charset="-127"/>
              </a:rPr>
              <a:t>.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램 디스크 상에서 올리기에 너무 큰 파일도 </a:t>
            </a:r>
            <a:r>
              <a:rPr lang="en-US" altLang="ko-KR" dirty="0">
                <a:ea typeface="굴림" pitchFamily="50" charset="-127"/>
              </a:rPr>
              <a:t>NFS </a:t>
            </a:r>
            <a:r>
              <a:rPr lang="ko-KR" altLang="en-US" dirty="0">
                <a:ea typeface="굴림" pitchFamily="50" charset="-127"/>
              </a:rPr>
              <a:t>상에서는 호스트의 기억 용량에 의존하기 때문에 쉽게 처리 가능</a:t>
            </a:r>
            <a:r>
              <a:rPr lang="en-US" altLang="ko-KR" dirty="0">
                <a:ea typeface="굴림" pitchFamily="50" charset="-127"/>
              </a:rPr>
              <a:t>.</a:t>
            </a:r>
            <a:endParaRPr lang="ko-KR" altLang="en-US" dirty="0">
              <a:ea typeface="굴림" pitchFamily="50" charset="-127"/>
            </a:endParaRPr>
          </a:p>
          <a:p>
            <a:r>
              <a:rPr lang="ko-KR" altLang="en-US" dirty="0">
                <a:ea typeface="굴림" pitchFamily="50" charset="-127"/>
              </a:rPr>
              <a:t>단점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 특수 파일은 </a:t>
            </a:r>
            <a:r>
              <a:rPr lang="en-US" altLang="ko-KR" dirty="0">
                <a:ea typeface="굴림" pitchFamily="50" charset="-127"/>
              </a:rPr>
              <a:t>NFS</a:t>
            </a:r>
            <a:r>
              <a:rPr lang="ko-KR" altLang="en-US" dirty="0">
                <a:ea typeface="굴림" pitchFamily="50" charset="-127"/>
              </a:rPr>
              <a:t>에 연결된 디렉토리에 만들 수 없음. 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예</a:t>
            </a:r>
            <a:r>
              <a:rPr lang="en-US" altLang="ko-KR" dirty="0">
                <a:ea typeface="굴림" pitchFamily="50" charset="-127"/>
              </a:rPr>
              <a:t>: </a:t>
            </a:r>
            <a:r>
              <a:rPr lang="ko-KR" altLang="en-US" dirty="0">
                <a:ea typeface="굴림" pitchFamily="50" charset="-127"/>
              </a:rPr>
              <a:t>장치 파일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ko-KR" altLang="en-US" dirty="0">
                <a:ea typeface="굴림" pitchFamily="50" charset="-127"/>
              </a:rPr>
              <a:t>읽고 쓰는 속도가 빠른 파일로는 사용이 곤란. 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예</a:t>
            </a:r>
            <a:r>
              <a:rPr lang="en-US" altLang="ko-KR" dirty="0">
                <a:ea typeface="굴림" pitchFamily="50" charset="-127"/>
              </a:rPr>
              <a:t>:  </a:t>
            </a:r>
            <a:r>
              <a:rPr lang="ko-KR" altLang="en-US" dirty="0">
                <a:ea typeface="굴림" pitchFamily="50" charset="-127"/>
              </a:rPr>
              <a:t>멀티미디어 파일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500">
                <a:ea typeface="굴림" pitchFamily="50" charset="-127"/>
              </a:rPr>
              <a:t>TFTP/NFS</a:t>
            </a:r>
            <a:r>
              <a:rPr lang="ko-KR" altLang="en-US" sz="2500">
                <a:ea typeface="굴림" pitchFamily="50" charset="-127"/>
              </a:rPr>
              <a:t>를 이용한 부팅 시나리오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371600"/>
            <a:ext cx="7962900" cy="4691063"/>
            <a:chOff x="384" y="864"/>
            <a:chExt cx="5016" cy="2955"/>
          </a:xfrm>
        </p:grpSpPr>
        <p:sp>
          <p:nvSpPr>
            <p:cNvPr id="1500164" name="Rectangle 4"/>
            <p:cNvSpPr>
              <a:spLocks noChangeArrowheads="1"/>
            </p:cNvSpPr>
            <p:nvPr/>
          </p:nvSpPr>
          <p:spPr bwMode="auto">
            <a:xfrm>
              <a:off x="384" y="1920"/>
              <a:ext cx="1008" cy="1680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65" name="Rectangle 5"/>
            <p:cNvSpPr>
              <a:spLocks noChangeArrowheads="1"/>
            </p:cNvSpPr>
            <p:nvPr/>
          </p:nvSpPr>
          <p:spPr bwMode="auto">
            <a:xfrm>
              <a:off x="1800" y="1035"/>
              <a:ext cx="3600" cy="278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66" name="Rectangle 6"/>
            <p:cNvSpPr>
              <a:spLocks noChangeArrowheads="1"/>
            </p:cNvSpPr>
            <p:nvPr/>
          </p:nvSpPr>
          <p:spPr bwMode="auto">
            <a:xfrm>
              <a:off x="3312" y="1392"/>
              <a:ext cx="672" cy="576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endParaRPr kumimoji="1" lang="ko-KR" altLang="en-US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67" name="Rectangle 7"/>
            <p:cNvSpPr>
              <a:spLocks noChangeArrowheads="1"/>
            </p:cNvSpPr>
            <p:nvPr/>
          </p:nvSpPr>
          <p:spPr bwMode="auto">
            <a:xfrm>
              <a:off x="3312" y="1968"/>
              <a:ext cx="672" cy="28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ea typeface="굴림" pitchFamily="50" charset="-127"/>
                </a:rPr>
                <a:t>압축커널 </a:t>
              </a:r>
            </a:p>
            <a:p>
              <a:pPr eaLnBrk="1" latinLnBrk="1" hangingPunct="1"/>
              <a:r>
                <a:rPr kumimoji="1" lang="ko-KR" altLang="en-US" sz="1200" b="1">
                  <a:solidFill>
                    <a:schemeClr val="tx1"/>
                  </a:solidFill>
                  <a:ea typeface="굴림" pitchFamily="50" charset="-127"/>
                </a:rPr>
                <a:t>이미지</a:t>
              </a:r>
            </a:p>
          </p:txBody>
        </p:sp>
        <p:sp>
          <p:nvSpPr>
            <p:cNvPr id="1500168" name="Rectangle 8"/>
            <p:cNvSpPr>
              <a:spLocks noChangeArrowheads="1"/>
            </p:cNvSpPr>
            <p:nvPr/>
          </p:nvSpPr>
          <p:spPr bwMode="auto">
            <a:xfrm>
              <a:off x="2064" y="1680"/>
              <a:ext cx="672" cy="288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ko-KR" altLang="en-US" sz="1400" b="1">
                  <a:solidFill>
                    <a:schemeClr val="tx1"/>
                  </a:solidFill>
                  <a:ea typeface="굴림" pitchFamily="50" charset="-127"/>
                </a:rPr>
                <a:t>부트 로더</a:t>
              </a:r>
            </a:p>
          </p:txBody>
        </p:sp>
        <p:pic>
          <p:nvPicPr>
            <p:cNvPr id="1500169" name="Picture 9" descr="HH0212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968"/>
              <a:ext cx="672" cy="624"/>
            </a:xfrm>
            <a:prstGeom prst="rect">
              <a:avLst/>
            </a:prstGeom>
            <a:noFill/>
          </p:spPr>
        </p:pic>
        <p:sp>
          <p:nvSpPr>
            <p:cNvPr id="1500170" name="Rectangle 10"/>
            <p:cNvSpPr>
              <a:spLocks noChangeArrowheads="1"/>
            </p:cNvSpPr>
            <p:nvPr/>
          </p:nvSpPr>
          <p:spPr bwMode="auto">
            <a:xfrm>
              <a:off x="2064" y="1968"/>
              <a:ext cx="672" cy="1776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endParaRPr kumimoji="1" lang="ko-KR" altLang="en-US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1" name="Rectangle 11"/>
            <p:cNvSpPr>
              <a:spLocks noChangeArrowheads="1"/>
            </p:cNvSpPr>
            <p:nvPr/>
          </p:nvSpPr>
          <p:spPr bwMode="auto">
            <a:xfrm>
              <a:off x="3312" y="2256"/>
              <a:ext cx="672" cy="148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endParaRPr kumimoji="1" lang="ko-KR" altLang="en-US" sz="1400" b="1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2" name="Rectangle 12"/>
            <p:cNvSpPr>
              <a:spLocks noChangeArrowheads="1"/>
            </p:cNvSpPr>
            <p:nvPr/>
          </p:nvSpPr>
          <p:spPr bwMode="auto">
            <a:xfrm>
              <a:off x="4512" y="1392"/>
              <a:ext cx="672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Linux </a:t>
              </a:r>
              <a:r>
                <a:rPr kumimoji="1" lang="ko-KR" altLang="en-US" sz="1400" b="1" dirty="0">
                  <a:solidFill>
                    <a:schemeClr val="tx1"/>
                  </a:solidFill>
                  <a:ea typeface="굴림" pitchFamily="50" charset="-127"/>
                </a:rPr>
                <a:t>커널</a:t>
              </a:r>
            </a:p>
          </p:txBody>
        </p:sp>
        <p:sp>
          <p:nvSpPr>
            <p:cNvPr id="1500173" name="Rectangle 13"/>
            <p:cNvSpPr>
              <a:spLocks noChangeArrowheads="1"/>
            </p:cNvSpPr>
            <p:nvPr/>
          </p:nvSpPr>
          <p:spPr bwMode="auto">
            <a:xfrm>
              <a:off x="4512" y="1968"/>
              <a:ext cx="672" cy="17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lIns="0" tIns="0" rIns="0" bIns="0" anchor="ctr"/>
            <a:lstStyle/>
            <a:p>
              <a:pPr eaLnBrk="1" latinLnBrk="1" hangingPunct="1"/>
              <a:r>
                <a:rPr kumimoji="1" lang="ko-KR" altLang="en-US" sz="1400" b="1" dirty="0">
                  <a:solidFill>
                    <a:schemeClr val="tx1"/>
                  </a:solidFill>
                  <a:ea typeface="굴림" pitchFamily="50" charset="-127"/>
                </a:rPr>
                <a:t>6. </a:t>
              </a:r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NFS </a:t>
              </a:r>
            </a:p>
            <a:p>
              <a:pPr eaLnBrk="1" latinLnBrk="1" hangingPunct="1"/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Root </a:t>
              </a:r>
            </a:p>
            <a:p>
              <a:pPr eaLnBrk="1" latinLnBrk="1" hangingPunct="1"/>
              <a:r>
                <a:rPr kumimoji="1" lang="en-US" altLang="ko-KR" sz="1400" b="1" dirty="0">
                  <a:solidFill>
                    <a:schemeClr val="tx1"/>
                  </a:solidFill>
                  <a:ea typeface="굴림" pitchFamily="50" charset="-127"/>
                </a:rPr>
                <a:t>FS </a:t>
              </a:r>
              <a:r>
                <a:rPr kumimoji="1" lang="ko-KR" altLang="en-US" sz="1400" b="1" dirty="0" err="1">
                  <a:solidFill>
                    <a:schemeClr val="tx1"/>
                  </a:solidFill>
                  <a:ea typeface="굴림" pitchFamily="50" charset="-127"/>
                </a:rPr>
                <a:t>마운트</a:t>
              </a:r>
              <a:endParaRPr kumimoji="1" lang="ko-KR" altLang="en-US" sz="1400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4" name="Text Box 14"/>
            <p:cNvSpPr txBox="1">
              <a:spLocks noChangeArrowheads="1"/>
            </p:cNvSpPr>
            <p:nvPr/>
          </p:nvSpPr>
          <p:spPr bwMode="auto">
            <a:xfrm>
              <a:off x="2134" y="1440"/>
              <a:ext cx="4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 dirty="0" smtClean="0">
                  <a:ea typeface="굴림" pitchFamily="50" charset="-127"/>
                </a:rPr>
                <a:t>NAND  </a:t>
              </a:r>
              <a:endParaRPr kumimoji="1" lang="en-US" altLang="ko-KR" sz="1400" b="1" dirty="0">
                <a:solidFill>
                  <a:schemeClr val="tx1"/>
                </a:solidFill>
                <a:ea typeface="굴림" pitchFamily="50" charset="-127"/>
              </a:endParaRPr>
            </a:p>
          </p:txBody>
        </p:sp>
        <p:sp>
          <p:nvSpPr>
            <p:cNvPr id="1500175" name="Text Box 15"/>
            <p:cNvSpPr txBox="1">
              <a:spLocks noChangeArrowheads="1"/>
            </p:cNvSpPr>
            <p:nvPr/>
          </p:nvSpPr>
          <p:spPr bwMode="auto">
            <a:xfrm>
              <a:off x="3447" y="1159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RAM</a:t>
              </a:r>
            </a:p>
          </p:txBody>
        </p:sp>
        <p:sp>
          <p:nvSpPr>
            <p:cNvPr id="1500176" name="Text Box 16"/>
            <p:cNvSpPr txBox="1">
              <a:spLocks noChangeArrowheads="1"/>
            </p:cNvSpPr>
            <p:nvPr/>
          </p:nvSpPr>
          <p:spPr bwMode="auto">
            <a:xfrm>
              <a:off x="4647" y="1159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RAM</a:t>
              </a:r>
            </a:p>
          </p:txBody>
        </p:sp>
        <p:sp>
          <p:nvSpPr>
            <p:cNvPr id="1500177" name="AutoShape 17"/>
            <p:cNvSpPr>
              <a:spLocks noChangeArrowheads="1"/>
            </p:cNvSpPr>
            <p:nvPr/>
          </p:nvSpPr>
          <p:spPr bwMode="auto">
            <a:xfrm>
              <a:off x="624" y="2880"/>
              <a:ext cx="528" cy="384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78" name="Text Box 18"/>
            <p:cNvSpPr txBox="1">
              <a:spLocks noChangeArrowheads="1"/>
            </p:cNvSpPr>
            <p:nvPr/>
          </p:nvSpPr>
          <p:spPr bwMode="auto">
            <a:xfrm>
              <a:off x="720" y="1680"/>
              <a:ext cx="41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Host</a:t>
              </a:r>
            </a:p>
          </p:txBody>
        </p:sp>
        <p:sp>
          <p:nvSpPr>
            <p:cNvPr id="1500179" name="Text Box 19"/>
            <p:cNvSpPr txBox="1">
              <a:spLocks noChangeArrowheads="1"/>
            </p:cNvSpPr>
            <p:nvPr/>
          </p:nvSpPr>
          <p:spPr bwMode="auto">
            <a:xfrm>
              <a:off x="3264" y="864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en-US" altLang="ko-KR" sz="1400" b="1">
                  <a:solidFill>
                    <a:schemeClr val="tx1"/>
                  </a:solidFill>
                  <a:ea typeface="굴림" pitchFamily="50" charset="-127"/>
                </a:rPr>
                <a:t>Target </a:t>
              </a:r>
            </a:p>
          </p:txBody>
        </p:sp>
        <p:sp>
          <p:nvSpPr>
            <p:cNvPr id="1500180" name="Rectangle 20"/>
            <p:cNvSpPr>
              <a:spLocks noChangeArrowheads="1"/>
            </p:cNvSpPr>
            <p:nvPr/>
          </p:nvSpPr>
          <p:spPr bwMode="auto">
            <a:xfrm>
              <a:off x="864" y="3024"/>
              <a:ext cx="288" cy="19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1" name="Line 21"/>
            <p:cNvSpPr>
              <a:spLocks noChangeShapeType="1"/>
            </p:cNvSpPr>
            <p:nvPr/>
          </p:nvSpPr>
          <p:spPr bwMode="auto">
            <a:xfrm flipH="1">
              <a:off x="1152" y="1776"/>
              <a:ext cx="912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2" name="Line 22"/>
            <p:cNvSpPr>
              <a:spLocks noChangeShapeType="1"/>
            </p:cNvSpPr>
            <p:nvPr/>
          </p:nvSpPr>
          <p:spPr bwMode="auto">
            <a:xfrm>
              <a:off x="2736" y="1728"/>
              <a:ext cx="57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3" name="Line 23"/>
            <p:cNvSpPr>
              <a:spLocks noChangeShapeType="1"/>
            </p:cNvSpPr>
            <p:nvPr/>
          </p:nvSpPr>
          <p:spPr bwMode="auto">
            <a:xfrm flipV="1">
              <a:off x="3984" y="163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4" name="Freeform 24"/>
            <p:cNvSpPr>
              <a:spLocks/>
            </p:cNvSpPr>
            <p:nvPr/>
          </p:nvSpPr>
          <p:spPr bwMode="auto">
            <a:xfrm>
              <a:off x="1152" y="1968"/>
              <a:ext cx="3696" cy="1248"/>
            </a:xfrm>
            <a:custGeom>
              <a:avLst/>
              <a:gdLst/>
              <a:ahLst/>
              <a:cxnLst>
                <a:cxn ang="0">
                  <a:pos x="3696" y="0"/>
                </a:cxn>
                <a:cxn ang="0">
                  <a:pos x="2448" y="1056"/>
                </a:cxn>
                <a:cxn ang="0">
                  <a:pos x="0" y="1152"/>
                </a:cxn>
              </a:cxnLst>
              <a:rect l="0" t="0" r="r" b="b"/>
              <a:pathLst>
                <a:path w="3696" h="1248">
                  <a:moveTo>
                    <a:pt x="3696" y="0"/>
                  </a:moveTo>
                  <a:cubicBezTo>
                    <a:pt x="3380" y="432"/>
                    <a:pt x="3064" y="864"/>
                    <a:pt x="2448" y="1056"/>
                  </a:cubicBezTo>
                  <a:cubicBezTo>
                    <a:pt x="1832" y="1248"/>
                    <a:pt x="916" y="1200"/>
                    <a:pt x="0" y="115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00185" name="Text Box 25"/>
            <p:cNvSpPr txBox="1">
              <a:spLocks noChangeArrowheads="1"/>
            </p:cNvSpPr>
            <p:nvPr/>
          </p:nvSpPr>
          <p:spPr bwMode="auto">
            <a:xfrm>
              <a:off x="1257" y="1588"/>
              <a:ext cx="4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1.</a:t>
              </a:r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TFTP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 request</a:t>
              </a:r>
            </a:p>
          </p:txBody>
        </p:sp>
        <p:sp>
          <p:nvSpPr>
            <p:cNvPr id="1500186" name="Text Box 26"/>
            <p:cNvSpPr txBox="1">
              <a:spLocks noChangeArrowheads="1"/>
            </p:cNvSpPr>
            <p:nvPr/>
          </p:nvSpPr>
          <p:spPr bwMode="auto">
            <a:xfrm>
              <a:off x="1204" y="2308"/>
              <a:ext cx="66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2.</a:t>
              </a:r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TFTP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 reply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(</a:t>
              </a:r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압축커널만)</a:t>
              </a:r>
            </a:p>
          </p:txBody>
        </p:sp>
        <p:sp>
          <p:nvSpPr>
            <p:cNvPr id="1500187" name="Text Box 27"/>
            <p:cNvSpPr txBox="1">
              <a:spLocks noChangeArrowheads="1"/>
            </p:cNvSpPr>
            <p:nvPr/>
          </p:nvSpPr>
          <p:spPr bwMode="auto">
            <a:xfrm>
              <a:off x="2743" y="2212"/>
              <a:ext cx="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3.압축커널</a:t>
              </a:r>
            </a:p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다운로드</a:t>
              </a:r>
            </a:p>
          </p:txBody>
        </p:sp>
        <p:sp>
          <p:nvSpPr>
            <p:cNvPr id="1500188" name="Text Box 28"/>
            <p:cNvSpPr txBox="1">
              <a:spLocks noChangeArrowheads="1"/>
            </p:cNvSpPr>
            <p:nvPr/>
          </p:nvSpPr>
          <p:spPr bwMode="auto">
            <a:xfrm>
              <a:off x="2736" y="1584"/>
              <a:ext cx="6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4.커널분기</a:t>
              </a:r>
            </a:p>
          </p:txBody>
        </p:sp>
        <p:sp>
          <p:nvSpPr>
            <p:cNvPr id="1500189" name="Text Box 29"/>
            <p:cNvSpPr txBox="1">
              <a:spLocks noChangeArrowheads="1"/>
            </p:cNvSpPr>
            <p:nvPr/>
          </p:nvSpPr>
          <p:spPr bwMode="auto">
            <a:xfrm>
              <a:off x="3992" y="1348"/>
              <a:ext cx="538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5. 분기 및</a:t>
              </a:r>
            </a:p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커널압축 </a:t>
              </a:r>
            </a:p>
            <a:p>
              <a:pPr eaLnBrk="1" latinLnBrk="1" hangingPunct="1"/>
              <a:r>
                <a:rPr kumimoji="1" lang="ko-KR" altLang="en-US" sz="1200">
                  <a:solidFill>
                    <a:schemeClr val="tx1"/>
                  </a:solidFill>
                  <a:ea typeface="굴림" pitchFamily="50" charset="-127"/>
                </a:rPr>
                <a:t>해제</a:t>
              </a:r>
            </a:p>
          </p:txBody>
        </p:sp>
        <p:sp>
          <p:nvSpPr>
            <p:cNvPr id="1500190" name="Text Box 30"/>
            <p:cNvSpPr txBox="1">
              <a:spLocks noChangeArrowheads="1"/>
            </p:cNvSpPr>
            <p:nvPr/>
          </p:nvSpPr>
          <p:spPr bwMode="auto">
            <a:xfrm>
              <a:off x="579" y="3268"/>
              <a:ext cx="7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Host Hard Disk</a:t>
              </a:r>
            </a:p>
            <a:p>
              <a:pPr eaLnBrk="1" latinLnBrk="1" hangingPunct="1"/>
              <a:r>
                <a:rPr kumimoji="1" lang="en-US" altLang="ko-KR" sz="1200">
                  <a:solidFill>
                    <a:schemeClr val="tx1"/>
                  </a:solidFill>
                  <a:ea typeface="굴림" pitchFamily="50" charset="-127"/>
                </a:rPr>
                <a:t>(File System)</a:t>
              </a:r>
            </a:p>
          </p:txBody>
        </p:sp>
        <p:sp>
          <p:nvSpPr>
            <p:cNvPr id="1500191" name="Line 31"/>
            <p:cNvSpPr>
              <a:spLocks noChangeShapeType="1"/>
            </p:cNvSpPr>
            <p:nvPr/>
          </p:nvSpPr>
          <p:spPr bwMode="auto">
            <a:xfrm flipV="1">
              <a:off x="1200" y="2112"/>
              <a:ext cx="211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33" name="바닥글 개체 틀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서버 설정</a:t>
            </a:r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428868"/>
            <a:ext cx="7848600" cy="15001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ko-KR" sz="18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1800" dirty="0" smtClean="0">
                <a:ea typeface="굴림" pitchFamily="50" charset="-127"/>
              </a:rPr>
              <a:t>/</a:t>
            </a:r>
            <a:r>
              <a:rPr lang="en-US" altLang="ko-KR" sz="1800" dirty="0">
                <a:ea typeface="굴림" pitchFamily="50" charset="-127"/>
              </a:rPr>
              <a:t>etc/exports </a:t>
            </a:r>
            <a:r>
              <a:rPr lang="ko-KR" altLang="en-US" sz="1800" dirty="0">
                <a:ea typeface="굴림" pitchFamily="50" charset="-127"/>
              </a:rPr>
              <a:t>파일의 내용에 추가할 사항 </a:t>
            </a:r>
          </a:p>
          <a:p>
            <a:pPr lvl="1">
              <a:lnSpc>
                <a:spcPct val="90000"/>
              </a:lnSpc>
            </a:pPr>
            <a:r>
              <a:rPr lang="ko-KR" altLang="en-US" sz="1600" dirty="0">
                <a:ea typeface="굴림" pitchFamily="50" charset="-127"/>
              </a:rPr>
              <a:t>/</a:t>
            </a:r>
            <a:r>
              <a:rPr lang="en-US" altLang="ko-KR" sz="1600" dirty="0">
                <a:ea typeface="굴림" pitchFamily="50" charset="-127"/>
              </a:rPr>
              <a:t>home/</a:t>
            </a:r>
            <a:r>
              <a:rPr lang="en-US" altLang="ko-KR" sz="1600" dirty="0" err="1">
                <a:ea typeface="굴림" pitchFamily="50" charset="-127"/>
              </a:rPr>
              <a:t>nfs</a:t>
            </a:r>
            <a:r>
              <a:rPr lang="en-US" altLang="ko-KR" sz="1600" dirty="0">
                <a:ea typeface="굴림" pitchFamily="50" charset="-127"/>
              </a:rPr>
              <a:t> &lt;tab&gt;</a:t>
            </a:r>
            <a:r>
              <a:rPr lang="ko-KR" altLang="en-US" sz="1600" dirty="0">
                <a:ea typeface="굴림" pitchFamily="50" charset="-127"/>
              </a:rPr>
              <a:t>보드</a:t>
            </a:r>
            <a:r>
              <a:rPr lang="en-US" altLang="ko-KR" sz="1600" dirty="0">
                <a:ea typeface="굴림" pitchFamily="50" charset="-127"/>
              </a:rPr>
              <a:t>IP[</a:t>
            </a:r>
            <a:r>
              <a:rPr lang="ko-KR" altLang="en-US" sz="1600" dirty="0">
                <a:ea typeface="굴림" pitchFamily="50" charset="-127"/>
              </a:rPr>
              <a:t>또는 *](</a:t>
            </a:r>
            <a:r>
              <a:rPr lang="en-US" altLang="ko-KR" sz="1600" dirty="0" err="1">
                <a:ea typeface="굴림" pitchFamily="50" charset="-127"/>
              </a:rPr>
              <a:t>rw,no_root_squash</a:t>
            </a:r>
            <a:r>
              <a:rPr lang="en-US" altLang="ko-KR" sz="1600" dirty="0">
                <a:ea typeface="굴림" pitchFamily="50" charset="-127"/>
              </a:rPr>
              <a:t>)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ko-KR" sz="1400" dirty="0">
                <a:ea typeface="굴림" pitchFamily="50" charset="-127"/>
              </a:rPr>
              <a:t>예) /</a:t>
            </a:r>
            <a:r>
              <a:rPr lang="ko-KR" altLang="ko-KR" sz="1400" dirty="0">
                <a:ea typeface="굴림" pitchFamily="50" charset="-127"/>
              </a:rPr>
              <a:t>home/nfs  *(rw, no_root_squash, no_all_squash) </a:t>
            </a:r>
            <a:r>
              <a:rPr lang="ko-KR" sz="1400" dirty="0">
                <a:ea typeface="굴림" pitchFamily="50" charset="-127"/>
              </a:rPr>
              <a:t>또는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ko-KR" sz="1400" dirty="0">
                <a:ea typeface="굴림" pitchFamily="50" charset="-127"/>
              </a:rPr>
              <a:t>      /</a:t>
            </a:r>
            <a:r>
              <a:rPr lang="ko-KR" altLang="ko-KR" sz="1400" dirty="0">
                <a:ea typeface="굴림" pitchFamily="50" charset="-127"/>
              </a:rPr>
              <a:t>home/nfs  203.247.100.101(rw, no_root_squash, no_all_squash)</a:t>
            </a:r>
            <a:r>
              <a:rPr lang="en-US" altLang="ko-KR" sz="1400" dirty="0">
                <a:ea typeface="굴림" pitchFamily="50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3608" y="17728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&gt;# rpm –</a:t>
            </a:r>
            <a:r>
              <a:rPr lang="en-US" altLang="ko-KR" dirty="0" err="1" smtClean="0"/>
              <a:t>qa</a:t>
            </a:r>
            <a:r>
              <a:rPr lang="en-US" altLang="ko-KR" dirty="0" smtClean="0"/>
              <a:t> |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nfs</a:t>
            </a:r>
            <a:endParaRPr lang="en-US" altLang="ko-KR" dirty="0" smtClean="0"/>
          </a:p>
          <a:p>
            <a:r>
              <a:rPr lang="en-US" altLang="ko-KR" dirty="0" smtClean="0"/>
              <a:t>&gt; # yum install </a:t>
            </a:r>
            <a:r>
              <a:rPr lang="en-US" altLang="ko-KR" dirty="0" err="1" smtClean="0"/>
              <a:t>nfs</a:t>
            </a:r>
            <a:r>
              <a:rPr lang="en-US" altLang="ko-KR" dirty="0" smtClean="0"/>
              <a:t>-*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57158" y="4000504"/>
            <a:ext cx="8175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no_root_squash</a:t>
            </a:r>
            <a:r>
              <a:rPr lang="en-US" altLang="ko-KR" dirty="0" smtClean="0"/>
              <a:t> :</a:t>
            </a:r>
            <a:r>
              <a:rPr lang="ko-KR" altLang="en-US" dirty="0" smtClean="0"/>
              <a:t> 원격 루트 사용자가 공유 파일 시스템에서 모든 파일을 변경</a:t>
            </a:r>
            <a:endParaRPr lang="en-US" altLang="ko-KR" dirty="0" smtClean="0"/>
          </a:p>
          <a:p>
            <a:r>
              <a:rPr lang="en-US" altLang="ko-KR" dirty="0" err="1" smtClean="0"/>
              <a:t>no_all_squash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uid,gid</a:t>
            </a:r>
            <a:r>
              <a:rPr lang="en-US" altLang="ko-KR" dirty="0" smtClean="0"/>
              <a:t> root</a:t>
            </a:r>
            <a:r>
              <a:rPr lang="ko-KR" altLang="en-US" dirty="0" smtClean="0"/>
              <a:t>권한으로 연결</a:t>
            </a:r>
            <a:endParaRPr lang="en-US" altLang="ko-KR" dirty="0" smtClean="0"/>
          </a:p>
          <a:p>
            <a:r>
              <a:rPr lang="en-US" altLang="ko-KR" dirty="0" err="1" smtClean="0"/>
              <a:t>rw</a:t>
            </a:r>
            <a:r>
              <a:rPr lang="en-US" altLang="ko-KR" dirty="0" smtClean="0"/>
              <a:t>:  read/write </a:t>
            </a:r>
            <a:r>
              <a:rPr lang="ko-KR" altLang="en-US" dirty="0" smtClean="0"/>
              <a:t>가능하도록 권한 부여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설정(예)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ko-KR" dirty="0">
                <a:ea typeface="굴림" pitchFamily="50" charset="-127"/>
              </a:rPr>
              <a:t>NFS </a:t>
            </a:r>
            <a:r>
              <a:rPr lang="ko-KR" altLang="en-US" dirty="0" err="1">
                <a:ea typeface="굴림" pitchFamily="50" charset="-127"/>
              </a:rPr>
              <a:t>서버측</a:t>
            </a:r>
            <a:r>
              <a:rPr lang="ko-KR" altLang="en-US" dirty="0">
                <a:ea typeface="굴림" pitchFamily="50" charset="-127"/>
              </a:rPr>
              <a:t> 설정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NFS</a:t>
            </a:r>
            <a:r>
              <a:rPr lang="ko-KR" altLang="en-US" dirty="0">
                <a:ea typeface="굴림" pitchFamily="50" charset="-127"/>
              </a:rPr>
              <a:t> </a:t>
            </a:r>
            <a:r>
              <a:rPr lang="ko-KR" altLang="en-US" dirty="0" err="1">
                <a:ea typeface="굴림" pitchFamily="50" charset="-127"/>
              </a:rPr>
              <a:t>디렉토리</a:t>
            </a:r>
            <a:r>
              <a:rPr lang="ko-KR" altLang="en-US" dirty="0">
                <a:ea typeface="굴림" pitchFamily="50" charset="-127"/>
              </a:rPr>
              <a:t> 생성 및 권한 설정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r>
              <a:rPr lang="en-US" altLang="ko-KR" dirty="0" smtClean="0">
                <a:ea typeface="굴림" pitchFamily="50" charset="-127"/>
              </a:rPr>
              <a:t>NFS </a:t>
            </a:r>
            <a:r>
              <a:rPr lang="ko-KR" altLang="en-US" dirty="0">
                <a:ea typeface="굴림" pitchFamily="50" charset="-127"/>
              </a:rPr>
              <a:t>환경설정</a:t>
            </a: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pPr lvl="1"/>
            <a:endParaRPr lang="ko-KR" altLang="en-US" dirty="0">
              <a:ea typeface="굴림" pitchFamily="50" charset="-127"/>
            </a:endParaRPr>
          </a:p>
          <a:p>
            <a:endParaRPr lang="ko-KR" altLang="en-US" b="0" dirty="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504260" name="Text Box 4"/>
          <p:cNvSpPr txBox="1">
            <a:spLocks noChangeArrowheads="1"/>
          </p:cNvSpPr>
          <p:nvPr/>
        </p:nvSpPr>
        <p:spPr bwMode="auto">
          <a:xfrm>
            <a:off x="1619672" y="2276872"/>
            <a:ext cx="5381625" cy="1034759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mkdir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/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home/</a:t>
            </a:r>
            <a:r>
              <a:rPr kumimoji="1" lang="ko-KR" altLang="en-US" dirty="0" smtClean="0">
                <a:solidFill>
                  <a:schemeClr val="tx1"/>
                </a:solidFill>
                <a:ea typeface="굴림" pitchFamily="50" charset="-127"/>
              </a:rPr>
              <a:t>계정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chmod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777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dirty="0" err="1">
                <a:solidFill>
                  <a:schemeClr val="tx1"/>
                </a:solidFill>
                <a:ea typeface="굴림" pitchFamily="50" charset="-127"/>
              </a:rPr>
              <a:t>chgrp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 nobody 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504261" name="Text Box 5"/>
          <p:cNvSpPr txBox="1">
            <a:spLocks noChangeArrowheads="1"/>
          </p:cNvSpPr>
          <p:nvPr/>
        </p:nvSpPr>
        <p:spPr bwMode="auto">
          <a:xfrm>
            <a:off x="1331640" y="4056063"/>
            <a:ext cx="7200800" cy="169955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#&gt;vi /etc/exports</a:t>
            </a:r>
            <a:endParaRPr kumimoji="1" lang="ko-KR" altLang="en-US" dirty="0">
              <a:solidFill>
                <a:schemeClr val="tx1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…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home/</a:t>
            </a:r>
            <a:r>
              <a:rPr kumimoji="1" lang="ko-KR" altLang="en-US" dirty="0" smtClean="0">
                <a:ea typeface="굴림" pitchFamily="50" charset="-127"/>
              </a:rPr>
              <a:t>계정</a:t>
            </a:r>
            <a:r>
              <a:rPr kumimoji="1" lang="en-US" altLang="ko-KR" dirty="0" smtClean="0"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nfsroot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          *(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rw,no_root_squash,no_all_squash</a:t>
            </a: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)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…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ea typeface="굴림" pitchFamily="50" charset="-127"/>
              </a:rPr>
              <a:t>#&gt;</a:t>
            </a:r>
            <a:endParaRPr kumimoji="1" lang="ko-KR" altLang="en-US" dirty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1504262" name="Line 6"/>
          <p:cNvSpPr>
            <a:spLocks noChangeShapeType="1"/>
          </p:cNvSpPr>
          <p:nvPr/>
        </p:nvSpPr>
        <p:spPr bwMode="auto">
          <a:xfrm>
            <a:off x="1331640" y="5085184"/>
            <a:ext cx="2540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4263" name="Rectangle 7"/>
          <p:cNvSpPr>
            <a:spLocks noChangeArrowheads="1"/>
          </p:cNvSpPr>
          <p:nvPr/>
        </p:nvSpPr>
        <p:spPr bwMode="auto">
          <a:xfrm>
            <a:off x="5714305" y="3949700"/>
            <a:ext cx="3178175" cy="419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en-US" altLang="ko-KR" sz="1400" b="1">
                <a:ea typeface="굴림" pitchFamily="50" charset="-127"/>
              </a:rPr>
              <a:t>NFS </a:t>
            </a:r>
            <a:r>
              <a:rPr lang="ko-KR" altLang="en-US" sz="1400" b="1">
                <a:ea typeface="굴림" pitchFamily="50" charset="-127"/>
              </a:rPr>
              <a:t>디렉토리, 타겟보드 </a:t>
            </a:r>
            <a:r>
              <a:rPr lang="en-US" altLang="ko-KR" sz="1400" b="1">
                <a:ea typeface="굴림" pitchFamily="50" charset="-127"/>
              </a:rPr>
              <a:t>IP</a:t>
            </a:r>
          </a:p>
        </p:txBody>
      </p:sp>
      <p:sp>
        <p:nvSpPr>
          <p:cNvPr id="1504264" name="Freeform 8"/>
          <p:cNvSpPr>
            <a:spLocks/>
          </p:cNvSpPr>
          <p:nvPr/>
        </p:nvSpPr>
        <p:spPr bwMode="auto">
          <a:xfrm>
            <a:off x="4445372" y="4191000"/>
            <a:ext cx="1206748" cy="534144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216"/>
              </a:cxn>
              <a:cxn ang="0">
                <a:pos x="792" y="216"/>
              </a:cxn>
              <a:cxn ang="0">
                <a:pos x="792" y="0"/>
              </a:cxn>
              <a:cxn ang="0">
                <a:pos x="1312" y="0"/>
              </a:cxn>
            </a:cxnLst>
            <a:rect l="0" t="0" r="r" b="b"/>
            <a:pathLst>
              <a:path w="1312" h="336">
                <a:moveTo>
                  <a:pt x="0" y="336"/>
                </a:moveTo>
                <a:lnTo>
                  <a:pt x="0" y="216"/>
                </a:lnTo>
                <a:lnTo>
                  <a:pt x="792" y="216"/>
                </a:lnTo>
                <a:lnTo>
                  <a:pt x="792" y="0"/>
                </a:lnTo>
                <a:lnTo>
                  <a:pt x="1312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 type="triangle" w="med" len="lg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4265" name="Line 9"/>
          <p:cNvSpPr>
            <a:spLocks noChangeShapeType="1"/>
          </p:cNvSpPr>
          <p:nvPr/>
        </p:nvSpPr>
        <p:spPr bwMode="auto">
          <a:xfrm>
            <a:off x="4495800" y="5016500"/>
            <a:ext cx="241935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04266" name="Rectangle 10"/>
          <p:cNvSpPr>
            <a:spLocks noChangeArrowheads="1"/>
          </p:cNvSpPr>
          <p:nvPr/>
        </p:nvSpPr>
        <p:spPr bwMode="auto">
          <a:xfrm>
            <a:off x="5029200" y="5572125"/>
            <a:ext cx="3530600" cy="406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ko-KR" altLang="en-US" sz="1400" b="1" dirty="0">
                <a:ea typeface="굴림" pitchFamily="50" charset="-127"/>
              </a:rPr>
              <a:t>문장 사이 사이에 띄어쓰기는 없어야 한다</a:t>
            </a:r>
          </a:p>
        </p:txBody>
      </p:sp>
      <p:sp>
        <p:nvSpPr>
          <p:cNvPr id="1504267" name="Line 11"/>
          <p:cNvSpPr>
            <a:spLocks noChangeShapeType="1"/>
          </p:cNvSpPr>
          <p:nvPr/>
        </p:nvSpPr>
        <p:spPr bwMode="auto">
          <a:xfrm>
            <a:off x="6032500" y="5029200"/>
            <a:ext cx="0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&gt;#yum install </a:t>
            </a:r>
            <a:r>
              <a:rPr lang="en-US" altLang="ko-KR" dirty="0" err="1" smtClean="0"/>
              <a:t>minicom</a:t>
            </a:r>
            <a:endParaRPr lang="en-US" altLang="ko-KR" dirty="0" smtClean="0"/>
          </a:p>
          <a:p>
            <a:r>
              <a:rPr lang="en-US" altLang="ko-KR" dirty="0" smtClean="0"/>
              <a:t>&gt;#</a:t>
            </a:r>
            <a:r>
              <a:rPr lang="en-US" altLang="ko-KR" dirty="0" err="1" smtClean="0"/>
              <a:t>ls</a:t>
            </a:r>
            <a:r>
              <a:rPr lang="en-US" altLang="ko-KR" dirty="0" smtClean="0"/>
              <a:t> /dev/</a:t>
            </a:r>
            <a:r>
              <a:rPr lang="en-US" altLang="ko-KR" dirty="0" err="1" smtClean="0"/>
              <a:t>ttyUSB</a:t>
            </a:r>
            <a:r>
              <a:rPr lang="en-US" altLang="ko-KR" dirty="0" smtClean="0"/>
              <a:t>*</a:t>
            </a:r>
          </a:p>
          <a:p>
            <a:r>
              <a:rPr lang="en-US" altLang="ko-KR" dirty="0" smtClean="0"/>
              <a:t>&gt;# </a:t>
            </a:r>
            <a:r>
              <a:rPr lang="en-US" altLang="ko-KR" dirty="0" err="1" smtClean="0"/>
              <a:t>minicom</a:t>
            </a:r>
            <a:r>
              <a:rPr lang="en-US" altLang="ko-KR" dirty="0" smtClean="0"/>
              <a:t> –s</a:t>
            </a:r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01008"/>
            <a:ext cx="2228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NFS </a:t>
            </a:r>
            <a:r>
              <a:rPr lang="ko-KR" altLang="en-US">
                <a:ea typeface="굴림" pitchFamily="50" charset="-127"/>
              </a:rPr>
              <a:t>서버 설정(2)</a:t>
            </a:r>
          </a:p>
        </p:txBody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ko-KR" altLang="ko-KR" sz="2000" dirty="0">
                <a:ea typeface="굴림" pitchFamily="50" charset="-127"/>
              </a:rPr>
              <a:t>/usr/sbin/ntsysv</a:t>
            </a:r>
            <a:r>
              <a:rPr lang="en-US" altLang="ko-KR" sz="2000" dirty="0">
                <a:ea typeface="굴림" pitchFamily="50" charset="-127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ko-KR" sz="1800" dirty="0">
                <a:ea typeface="굴림" pitchFamily="50" charset="-127"/>
              </a:rPr>
              <a:t>여러 항목 리스트 중에서 </a:t>
            </a:r>
            <a:r>
              <a:rPr lang="ko-KR" altLang="ko-KR" sz="1800" dirty="0">
                <a:ea typeface="굴림" pitchFamily="50" charset="-127"/>
              </a:rPr>
              <a:t>nfs</a:t>
            </a:r>
            <a:r>
              <a:rPr lang="ko-KR" sz="1800" dirty="0">
                <a:ea typeface="굴림" pitchFamily="50" charset="-127"/>
              </a:rPr>
              <a:t>를 찾아서 선택(* 표시</a:t>
            </a:r>
            <a:r>
              <a:rPr lang="ko-KR" altLang="en-US" sz="1800" dirty="0">
                <a:ea typeface="굴림" pitchFamily="50" charset="-127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NFS </a:t>
            </a:r>
            <a:r>
              <a:rPr lang="ko-KR" altLang="en-US" sz="2000" dirty="0">
                <a:ea typeface="굴림" pitchFamily="50" charset="-127"/>
              </a:rPr>
              <a:t>서비스 </a:t>
            </a:r>
            <a:r>
              <a:rPr lang="en-US" altLang="ko-KR" sz="2000" dirty="0">
                <a:ea typeface="굴림" pitchFamily="50" charset="-127"/>
              </a:rPr>
              <a:t>start </a:t>
            </a:r>
            <a:r>
              <a:rPr lang="ko-KR" altLang="en-US" sz="2000" dirty="0">
                <a:ea typeface="굴림" pitchFamily="50" charset="-127"/>
              </a:rPr>
              <a:t>시킴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Service </a:t>
            </a:r>
            <a:r>
              <a:rPr lang="en-US" altLang="ko-KR" sz="1800" dirty="0" err="1">
                <a:ea typeface="굴림" pitchFamily="50" charset="-127"/>
              </a:rPr>
              <a:t>nfs</a:t>
            </a:r>
            <a:r>
              <a:rPr lang="en-US" altLang="ko-KR" sz="1800" dirty="0">
                <a:ea typeface="굴림" pitchFamily="50" charset="-127"/>
              </a:rPr>
              <a:t> start </a:t>
            </a:r>
            <a:r>
              <a:rPr lang="ko-KR" altLang="en-US" sz="1800" dirty="0">
                <a:ea typeface="굴림" pitchFamily="50" charset="-127"/>
              </a:rPr>
              <a:t>혹은 </a:t>
            </a:r>
            <a:r>
              <a:rPr lang="en-US" altLang="ko-KR" sz="1800" dirty="0">
                <a:ea typeface="굴림" pitchFamily="50" charset="-127"/>
              </a:rPr>
              <a:t>/etc/</a:t>
            </a:r>
            <a:r>
              <a:rPr lang="en-US" altLang="ko-KR" sz="1800" dirty="0" err="1">
                <a:ea typeface="굴림" pitchFamily="50" charset="-127"/>
              </a:rPr>
              <a:t>init.d</a:t>
            </a:r>
            <a:r>
              <a:rPr lang="en-US" altLang="ko-KR" sz="1800" dirty="0">
                <a:ea typeface="굴림" pitchFamily="50" charset="-127"/>
              </a:rPr>
              <a:t>/</a:t>
            </a:r>
            <a:r>
              <a:rPr lang="en-US" altLang="ko-KR" sz="1800" dirty="0" err="1">
                <a:ea typeface="굴림" pitchFamily="50" charset="-127"/>
              </a:rPr>
              <a:t>nfs</a:t>
            </a:r>
            <a:r>
              <a:rPr lang="en-US" altLang="ko-KR" sz="1800" dirty="0">
                <a:ea typeface="굴림" pitchFamily="50" charset="-127"/>
              </a:rPr>
              <a:t> </a:t>
            </a:r>
            <a:r>
              <a:rPr lang="en-US" altLang="ko-KR" sz="1800" dirty="0" smtClean="0">
                <a:ea typeface="굴림" pitchFamily="50" charset="-127"/>
              </a:rPr>
              <a:t>restart </a:t>
            </a:r>
            <a:endParaRPr lang="en-US" altLang="ko-KR" sz="18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endParaRPr lang="en-US" altLang="ko-KR" sz="20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위와 같이 나오면 </a:t>
            </a:r>
            <a:r>
              <a:rPr lang="en-US" altLang="ko-KR" sz="2000" dirty="0">
                <a:ea typeface="굴림" pitchFamily="50" charset="-127"/>
              </a:rPr>
              <a:t>NFS </a:t>
            </a:r>
            <a:r>
              <a:rPr lang="ko-KR" altLang="en-US" sz="2000" dirty="0">
                <a:ea typeface="굴림" pitchFamily="50" charset="-127"/>
              </a:rPr>
              <a:t>설정은 완료되었음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59340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NFS/TFTP </a:t>
            </a:r>
            <a:r>
              <a:rPr lang="ko-KR" altLang="en-US" dirty="0" smtClean="0">
                <a:ea typeface="굴림" pitchFamily="50" charset="-127"/>
              </a:rPr>
              <a:t>실습</a:t>
            </a:r>
            <a:endParaRPr lang="en-US" altLang="ko-KR" dirty="0">
              <a:ea typeface="굴림" pitchFamily="50" charset="-127"/>
            </a:endParaRPr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848600" cy="4800600"/>
          </a:xfrm>
        </p:spPr>
        <p:txBody>
          <a:bodyPr>
            <a:normAutofit/>
          </a:bodyPr>
          <a:lstStyle/>
          <a:p>
            <a:pPr lvl="1"/>
            <a:r>
              <a:rPr lang="en-US" altLang="ko-KR" sz="2000" b="1" dirty="0" smtClean="0">
                <a:solidFill>
                  <a:schemeClr val="folHlink"/>
                </a:solidFill>
                <a:ea typeface="굴림" pitchFamily="50" charset="-127"/>
              </a:rPr>
              <a:t>http://crztech.iptime.org:8080 </a:t>
            </a:r>
            <a:r>
              <a:rPr lang="ko-KR" altLang="en-US" sz="2000" b="1" dirty="0" smtClean="0">
                <a:solidFill>
                  <a:schemeClr val="folHlink"/>
                </a:solidFill>
                <a:ea typeface="굴림" pitchFamily="50" charset="-127"/>
              </a:rPr>
              <a:t>에서 </a:t>
            </a:r>
            <a:r>
              <a:rPr lang="en-US" altLang="ko-KR" sz="2000" b="1" dirty="0" smtClean="0">
                <a:solidFill>
                  <a:schemeClr val="folHlink"/>
                </a:solidFill>
                <a:ea typeface="굴림" pitchFamily="50" charset="-127"/>
              </a:rPr>
              <a:t>Download</a:t>
            </a:r>
          </a:p>
          <a:p>
            <a:pPr lvl="1"/>
            <a:r>
              <a:rPr lang="en-US" altLang="ko-KR" sz="2000" b="1" dirty="0" smtClean="0">
                <a:solidFill>
                  <a:schemeClr val="folHlink"/>
                </a:solidFill>
                <a:ea typeface="굴림" pitchFamily="50" charset="-127"/>
              </a:rPr>
              <a:t>Host PC </a:t>
            </a:r>
            <a:endParaRPr lang="en-US" altLang="ko-KR" sz="2000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endParaRPr lang="en-US" altLang="ko-KR" sz="2000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endParaRPr lang="en-US" altLang="ko-KR" sz="2000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endParaRPr lang="en-US" altLang="ko-KR" sz="2000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endParaRPr lang="en-US" altLang="ko-KR" sz="2000" b="1" dirty="0">
              <a:solidFill>
                <a:schemeClr val="folHlink"/>
              </a:solidFill>
              <a:ea typeface="굴림" pitchFamily="50" charset="-127"/>
            </a:endParaRPr>
          </a:p>
          <a:p>
            <a:pPr lvl="1"/>
            <a:r>
              <a:rPr lang="en-US" altLang="ko-KR" sz="2000" b="1" dirty="0" smtClean="0">
                <a:solidFill>
                  <a:schemeClr val="folHlink"/>
                </a:solidFill>
                <a:ea typeface="굴림" pitchFamily="50" charset="-127"/>
              </a:rPr>
              <a:t>Target Board(u-boot </a:t>
            </a:r>
            <a:r>
              <a:rPr lang="ko-KR" altLang="en-US" sz="2000" b="1" dirty="0" smtClean="0">
                <a:solidFill>
                  <a:schemeClr val="folHlink"/>
                </a:solidFill>
                <a:ea typeface="굴림" pitchFamily="50" charset="-127"/>
              </a:rPr>
              <a:t>실행 후</a:t>
            </a:r>
            <a:r>
              <a:rPr lang="en-US" altLang="ko-KR" sz="2000" b="1" dirty="0" smtClean="0">
                <a:solidFill>
                  <a:schemeClr val="folHlink"/>
                </a:solidFill>
                <a:ea typeface="굴림" pitchFamily="50" charset="-127"/>
              </a:rPr>
              <a:t>)</a:t>
            </a:r>
            <a:endParaRPr lang="en-US" altLang="ko-KR" sz="2000" b="1" dirty="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510404" name="Text Box 4"/>
          <p:cNvSpPr txBox="1">
            <a:spLocks noChangeArrowheads="1"/>
          </p:cNvSpPr>
          <p:nvPr/>
        </p:nvSpPr>
        <p:spPr bwMode="auto">
          <a:xfrm>
            <a:off x="2123728" y="1988841"/>
            <a:ext cx="6120679" cy="136715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#&gt;cd</a:t>
            </a:r>
            <a:r>
              <a:rPr kumimoji="1" lang="ko-KR" altLang="en-US" dirty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 /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home/</a:t>
            </a:r>
            <a:r>
              <a:rPr kumimoji="1" lang="ko-KR" altLang="en-US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#&gt;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mv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 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éclair_RFS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/home/</a:t>
            </a:r>
            <a:r>
              <a:rPr kumimoji="1" lang="ko-KR" altLang="en-US" dirty="0" smtClean="0"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#&gt;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chown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–R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root.root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/home/</a:t>
            </a:r>
            <a:r>
              <a:rPr kumimoji="1" lang="ko-KR" altLang="en-US" dirty="0" smtClean="0"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 smtClean="0">
              <a:latin typeface="Courier New" pitchFamily="49" charset="0"/>
              <a:ea typeface="굴림" pitchFamily="50" charset="-127"/>
            </a:endParaRPr>
          </a:p>
          <a:p>
            <a:pPr lvl="1"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#&gt;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chmod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 –R 777 /home/</a:t>
            </a:r>
            <a:r>
              <a:rPr kumimoji="1" lang="ko-KR" altLang="en-US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계정</a:t>
            </a:r>
            <a:r>
              <a:rPr kumimoji="1" lang="en-US" altLang="ko-KR" dirty="0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latin typeface="Courier New" pitchFamily="49" charset="0"/>
                <a:ea typeface="굴림" pitchFamily="50" charset="-127"/>
              </a:rPr>
              <a:t>nfsroot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1510405" name="Text Box 5"/>
          <p:cNvSpPr txBox="1">
            <a:spLocks noChangeArrowheads="1"/>
          </p:cNvSpPr>
          <p:nvPr/>
        </p:nvSpPr>
        <p:spPr bwMode="auto">
          <a:xfrm>
            <a:off x="611560" y="3933056"/>
            <a:ext cx="8091537" cy="147795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lvl="1">
              <a:spcBef>
                <a:spcPct val="20000"/>
              </a:spcBef>
              <a:buClr>
                <a:srgbClr val="808080"/>
              </a:buClr>
              <a:buSzPct val="80000"/>
            </a:pP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#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setenv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bootargs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"root=/dev/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rw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=192.168.0.10:/home/icanjji/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nfsroot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/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rootfs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ip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=192.168.0.20:192.168.0.10:192.168.0.1:255.255.255.0:::off init=/init console=ttySAC1,115200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mem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=256M";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tftpboot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21000000 </a:t>
            </a:r>
            <a:r>
              <a:rPr kumimoji="1" lang="en-US" altLang="ko-KR" dirty="0" err="1" smtClean="0">
                <a:latin typeface="Courier New" pitchFamily="49" charset="0"/>
                <a:ea typeface="굴림" pitchFamily="50" charset="-127"/>
              </a:rPr>
              <a:t>zImage;bootm</a:t>
            </a:r>
            <a:r>
              <a:rPr kumimoji="1" lang="en-US" altLang="ko-KR" dirty="0" smtClean="0">
                <a:latin typeface="Courier New" pitchFamily="49" charset="0"/>
                <a:ea typeface="굴림" pitchFamily="50" charset="-127"/>
              </a:rPr>
              <a:t> 21000000</a:t>
            </a:r>
            <a:endParaRPr kumimoji="1" lang="en-US" altLang="ko-KR" dirty="0">
              <a:solidFill>
                <a:schemeClr val="tx1"/>
              </a:solidFill>
              <a:latin typeface="Courier New" pitchFamily="49" charset="0"/>
              <a:ea typeface="굴림" pitchFamily="50" charset="-127"/>
            </a:endParaRPr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VNC </a:t>
            </a:r>
            <a:r>
              <a:rPr lang="ko-KR" altLang="en-US" dirty="0" smtClean="0"/>
              <a:t>서버 설정 </a:t>
            </a:r>
            <a:r>
              <a:rPr lang="en-US" altLang="ko-KR" dirty="0" smtClean="0"/>
              <a:t>(Tip)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#rpm –</a:t>
            </a:r>
            <a:r>
              <a:rPr lang="en-US" altLang="ko-KR" dirty="0" err="1" smtClean="0"/>
              <a:t>qa</a:t>
            </a:r>
            <a:r>
              <a:rPr lang="en-US" altLang="ko-KR" dirty="0" smtClean="0"/>
              <a:t> | </a:t>
            </a:r>
            <a:r>
              <a:rPr lang="en-US" altLang="ko-KR" dirty="0" err="1" smtClean="0"/>
              <a:t>grep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vnc</a:t>
            </a:r>
            <a:r>
              <a:rPr lang="en-US" altLang="ko-KR" dirty="0" smtClean="0"/>
              <a:t>-server</a:t>
            </a:r>
          </a:p>
          <a:p>
            <a:r>
              <a:rPr lang="en-US" altLang="ko-KR" dirty="0" smtClean="0"/>
              <a:t># yum install </a:t>
            </a:r>
            <a:r>
              <a:rPr lang="en-US" altLang="ko-KR" dirty="0" err="1" smtClean="0"/>
              <a:t>vnc</a:t>
            </a:r>
            <a:r>
              <a:rPr lang="en-US" altLang="ko-KR" dirty="0" smtClean="0"/>
              <a:t>*</a:t>
            </a:r>
          </a:p>
          <a:p>
            <a:r>
              <a:rPr lang="en-US" altLang="ko-KR" dirty="0" smtClean="0"/>
              <a:t>#vi /etc/</a:t>
            </a:r>
            <a:r>
              <a:rPr lang="en-US" altLang="ko-KR" dirty="0" err="1" smtClean="0"/>
              <a:t>sysconfig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vncservers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vncserver</a:t>
            </a:r>
            <a:r>
              <a:rPr lang="en-US" altLang="ko-KR" dirty="0" smtClean="0"/>
              <a:t> :1 </a:t>
            </a:r>
          </a:p>
          <a:p>
            <a:r>
              <a:rPr lang="ko-KR" altLang="en-US" dirty="0" smtClean="0"/>
              <a:t>패스워드 입력</a:t>
            </a:r>
            <a:endParaRPr lang="en-US" altLang="ko-KR" dirty="0" smtClean="0"/>
          </a:p>
          <a:p>
            <a:r>
              <a:rPr lang="en-US" altLang="ko-KR" dirty="0" smtClean="0"/>
              <a:t>#service </a:t>
            </a:r>
            <a:r>
              <a:rPr lang="en-US" altLang="ko-KR" dirty="0" err="1" smtClean="0"/>
              <a:t>vncserver</a:t>
            </a:r>
            <a:r>
              <a:rPr lang="en-US" altLang="ko-KR" dirty="0" smtClean="0"/>
              <a:t> restart</a:t>
            </a:r>
          </a:p>
          <a:p>
            <a:r>
              <a:rPr lang="en-US" altLang="ko-KR" dirty="0" smtClean="0"/>
              <a:t># vi /</a:t>
            </a:r>
            <a:r>
              <a:rPr lang="en-US" altLang="ko-KR" dirty="0" err="1" smtClean="0"/>
              <a:t>usr</a:t>
            </a:r>
            <a:r>
              <a:rPr lang="en-US" altLang="ko-KR" dirty="0" smtClean="0"/>
              <a:t>/bin/</a:t>
            </a:r>
            <a:r>
              <a:rPr lang="en-US" altLang="ko-KR" dirty="0" err="1" smtClean="0"/>
              <a:t>vncserver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#</a:t>
            </a:r>
            <a:r>
              <a:rPr lang="en-US" altLang="ko-KR" dirty="0" err="1" smtClean="0"/>
              <a:t>chkconfig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vncserver</a:t>
            </a:r>
            <a:r>
              <a:rPr lang="en-US" altLang="ko-KR" dirty="0" smtClean="0"/>
              <a:t> on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928934"/>
            <a:ext cx="4667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68" y="4929198"/>
            <a:ext cx="186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VNC Client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http://www.tightvnc.com/download.php</a:t>
            </a:r>
            <a:endParaRPr lang="en-US" dirty="0" smtClean="0"/>
          </a:p>
          <a:p>
            <a:endParaRPr 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6961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572008"/>
            <a:ext cx="36861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Minicom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Serial Device :/dev/ttyUSB0</a:t>
            </a:r>
          </a:p>
          <a:p>
            <a:r>
              <a:rPr lang="en-US" altLang="ko-KR" dirty="0" smtClean="0"/>
              <a:t>Baudrate:115200</a:t>
            </a:r>
          </a:p>
          <a:p>
            <a:r>
              <a:rPr lang="en-US" altLang="ko-KR" dirty="0" smtClean="0"/>
              <a:t>Hardware  Flow control: NO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Save setup as </a:t>
            </a:r>
            <a:r>
              <a:rPr lang="en-US" altLang="ko-KR" dirty="0" err="1" smtClean="0"/>
              <a:t>dfl</a:t>
            </a:r>
            <a:r>
              <a:rPr lang="ko-KR" altLang="en-US" dirty="0" smtClean="0"/>
              <a:t>선택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56992"/>
            <a:ext cx="3857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2314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</a:t>
            </a:r>
          </a:p>
        </p:txBody>
      </p:sp>
      <p:sp>
        <p:nvSpPr>
          <p:cNvPr id="148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dirty="0">
                <a:ea typeface="굴림" pitchFamily="50" charset="-127"/>
              </a:rPr>
              <a:t>Server</a:t>
            </a:r>
            <a:r>
              <a:rPr lang="ko-KR" altLang="en-US" sz="2000" dirty="0">
                <a:ea typeface="굴림" pitchFamily="50" charset="-127"/>
              </a:rPr>
              <a:t>로 </a:t>
            </a:r>
            <a:r>
              <a:rPr lang="ko-KR" altLang="en-US" sz="2000" dirty="0" err="1">
                <a:ea typeface="굴림" pitchFamily="50" charset="-127"/>
              </a:rPr>
              <a:t>부터</a:t>
            </a:r>
            <a:r>
              <a:rPr lang="ko-KR" altLang="en-US" sz="2000" dirty="0">
                <a:ea typeface="굴림" pitchFamily="50" charset="-127"/>
              </a:rPr>
              <a:t> 필요한 </a:t>
            </a:r>
            <a:r>
              <a:rPr lang="en-US" altLang="ko-KR" sz="2000" dirty="0">
                <a:ea typeface="굴림" pitchFamily="50" charset="-127"/>
              </a:rPr>
              <a:t>File</a:t>
            </a:r>
            <a:r>
              <a:rPr lang="ko-KR" altLang="en-US" sz="2000" dirty="0">
                <a:ea typeface="굴림" pitchFamily="50" charset="-127"/>
              </a:rPr>
              <a:t>을 읽어와 자신의 </a:t>
            </a:r>
            <a:r>
              <a:rPr lang="en-US" altLang="ko-KR" sz="2000" dirty="0">
                <a:ea typeface="굴림" pitchFamily="50" charset="-127"/>
              </a:rPr>
              <a:t>Memory</a:t>
            </a:r>
            <a:r>
              <a:rPr lang="ko-KR" altLang="en-US" sz="2000" dirty="0">
                <a:ea typeface="굴림" pitchFamily="50" charset="-127"/>
              </a:rPr>
              <a:t>에 </a:t>
            </a:r>
            <a:r>
              <a:rPr lang="en-US" altLang="ko-KR" sz="2000" dirty="0">
                <a:ea typeface="굴림" pitchFamily="50" charset="-127"/>
              </a:rPr>
              <a:t>Load </a:t>
            </a:r>
            <a:r>
              <a:rPr lang="ko-KR" altLang="en-US" sz="2000" dirty="0">
                <a:ea typeface="굴림" pitchFamily="50" charset="-127"/>
              </a:rPr>
              <a:t>시킬 때 필요한 </a:t>
            </a:r>
            <a:r>
              <a:rPr lang="en-US" altLang="ko-KR" sz="2000" dirty="0">
                <a:ea typeface="굴림" pitchFamily="50" charset="-127"/>
              </a:rPr>
              <a:t>Protocol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Flash Memory</a:t>
            </a:r>
            <a:r>
              <a:rPr lang="ko-KR" altLang="en-US" sz="1800" dirty="0">
                <a:ea typeface="굴림" pitchFamily="50" charset="-127"/>
              </a:rPr>
              <a:t>에 맞도록 설계된 단순한 </a:t>
            </a:r>
            <a:r>
              <a:rPr lang="en-US" altLang="ko-KR" sz="1800" dirty="0">
                <a:ea typeface="굴림" pitchFamily="50" charset="-127"/>
              </a:rPr>
              <a:t>Protocol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Disk </a:t>
            </a:r>
            <a:r>
              <a:rPr lang="ko-KR" altLang="en-US" sz="1800" dirty="0">
                <a:ea typeface="굴림" pitchFamily="50" charset="-127"/>
              </a:rPr>
              <a:t>없는 </a:t>
            </a:r>
            <a:r>
              <a:rPr lang="en-US" altLang="ko-KR" sz="1800" dirty="0">
                <a:ea typeface="굴림" pitchFamily="50" charset="-127"/>
              </a:rPr>
              <a:t>System</a:t>
            </a:r>
            <a:r>
              <a:rPr lang="ko-KR" altLang="en-US" sz="1800" dirty="0">
                <a:ea typeface="굴림" pitchFamily="50" charset="-127"/>
              </a:rPr>
              <a:t>의 가동 프로세서에 이용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UDP</a:t>
            </a:r>
            <a:r>
              <a:rPr lang="ko-KR" altLang="en-US" sz="1800" dirty="0">
                <a:ea typeface="굴림" pitchFamily="50" charset="-127"/>
              </a:rPr>
              <a:t>를 이용하여 </a:t>
            </a:r>
            <a:r>
              <a:rPr lang="en-US" altLang="ko-KR" sz="1800" dirty="0">
                <a:ea typeface="굴림" pitchFamily="50" charset="-127"/>
              </a:rPr>
              <a:t>Client</a:t>
            </a:r>
            <a:r>
              <a:rPr lang="ko-KR" altLang="en-US" sz="1800" dirty="0">
                <a:ea typeface="굴림" pitchFamily="50" charset="-127"/>
              </a:rPr>
              <a:t>와 </a:t>
            </a:r>
            <a:r>
              <a:rPr lang="en-US" altLang="ko-KR" sz="1800" dirty="0">
                <a:ea typeface="굴림" pitchFamily="50" charset="-127"/>
              </a:rPr>
              <a:t>Server </a:t>
            </a:r>
            <a:r>
              <a:rPr lang="ko-KR" altLang="en-US" sz="1800" dirty="0">
                <a:ea typeface="굴림" pitchFamily="50" charset="-127"/>
              </a:rPr>
              <a:t>사이의 통신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Booting</a:t>
            </a:r>
            <a:r>
              <a:rPr lang="ko-KR" altLang="en-US" sz="1800" dirty="0">
                <a:ea typeface="굴림" pitchFamily="50" charset="-127"/>
              </a:rPr>
              <a:t>에 필요한 간단한 </a:t>
            </a:r>
            <a:r>
              <a:rPr lang="en-US" altLang="ko-KR" sz="1800" dirty="0">
                <a:ea typeface="굴림" pitchFamily="50" charset="-127"/>
              </a:rPr>
              <a:t>Program</a:t>
            </a:r>
            <a:r>
              <a:rPr lang="ko-KR" altLang="en-US" sz="1800" dirty="0">
                <a:ea typeface="굴림" pitchFamily="50" charset="-127"/>
              </a:rPr>
              <a:t>과 </a:t>
            </a:r>
            <a:r>
              <a:rPr lang="en-US" altLang="ko-KR" sz="1800" dirty="0">
                <a:ea typeface="굴림" pitchFamily="50" charset="-127"/>
              </a:rPr>
              <a:t>BOOTP, RARP, TFTP</a:t>
            </a:r>
            <a:r>
              <a:rPr lang="ko-KR" altLang="en-US" sz="1800" dirty="0">
                <a:ea typeface="굴림" pitchFamily="50" charset="-127"/>
              </a:rPr>
              <a:t>만  탑재한 시스템에서 많이 이용되며 펌웨어 자동 업그레이드에 이용 가능</a:t>
            </a:r>
          </a:p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장점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시스템이 단순하고 간단함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어떤 형태의 전달 서비스상에서도 동작이 가능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시스템 가격이 저렴</a:t>
            </a:r>
          </a:p>
          <a:p>
            <a:pPr>
              <a:lnSpc>
                <a:spcPct val="90000"/>
              </a:lnSpc>
            </a:pPr>
            <a:r>
              <a:rPr lang="ko-KR" altLang="en-US" sz="2000" dirty="0">
                <a:ea typeface="굴림" pitchFamily="50" charset="-127"/>
              </a:rPr>
              <a:t>단점</a:t>
            </a:r>
          </a:p>
          <a:p>
            <a:pPr lvl="1">
              <a:lnSpc>
                <a:spcPct val="90000"/>
              </a:lnSpc>
            </a:pPr>
            <a:r>
              <a:rPr lang="ko-KR" altLang="en-US" sz="1800" dirty="0">
                <a:ea typeface="굴림" pitchFamily="50" charset="-127"/>
              </a:rPr>
              <a:t>정보보호 기능이 없음</a:t>
            </a:r>
          </a:p>
          <a:p>
            <a:pPr lvl="1">
              <a:lnSpc>
                <a:spcPct val="90000"/>
              </a:lnSpc>
            </a:pPr>
            <a:r>
              <a:rPr lang="en-US" altLang="ko-KR" sz="1800" dirty="0">
                <a:ea typeface="굴림" pitchFamily="50" charset="-127"/>
              </a:rPr>
              <a:t>Data</a:t>
            </a:r>
            <a:r>
              <a:rPr lang="ko-KR" altLang="en-US" sz="1800" dirty="0">
                <a:ea typeface="굴림" pitchFamily="50" charset="-127"/>
              </a:rPr>
              <a:t>에 대한 보장성이 없음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Tftp </a:t>
            </a:r>
            <a:r>
              <a:rPr lang="ko-KR" altLang="en-US">
                <a:ea typeface="굴림" pitchFamily="50" charset="-127"/>
              </a:rPr>
              <a:t>패킷형식</a:t>
            </a: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endParaRPr lang="en-US" altLang="ko-KR">
              <a:ea typeface="굴림" pitchFamily="50" charset="-127"/>
            </a:endParaRP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512 bytes</a:t>
            </a:r>
            <a:r>
              <a:rPr lang="ko-KR" altLang="en-US">
                <a:ea typeface="굴림" pitchFamily="50" charset="-127"/>
              </a:rPr>
              <a:t>의 </a:t>
            </a:r>
            <a:r>
              <a:rPr lang="en-US" altLang="ko-KR">
                <a:ea typeface="굴림" pitchFamily="50" charset="-127"/>
              </a:rPr>
              <a:t>Data Block</a:t>
            </a:r>
            <a:r>
              <a:rPr lang="ko-KR" altLang="en-US">
                <a:ea typeface="굴림" pitchFamily="50" charset="-127"/>
              </a:rPr>
              <a:t>을 전송한다</a:t>
            </a:r>
            <a:r>
              <a:rPr lang="en-US" altLang="ko-KR">
                <a:ea typeface="굴림" pitchFamily="50" charset="-127"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</a:t>
            </a:r>
            <a:r>
              <a:rPr lang="ko-KR" altLang="en-US">
                <a:ea typeface="굴림" pitchFamily="50" charset="-127"/>
              </a:rPr>
              <a:t>각 </a:t>
            </a:r>
            <a:r>
              <a:rPr lang="en-US" altLang="ko-KR">
                <a:ea typeface="굴림" pitchFamily="50" charset="-127"/>
              </a:rPr>
              <a:t>Block</a:t>
            </a:r>
            <a:r>
              <a:rPr lang="ko-KR" altLang="en-US">
                <a:ea typeface="굴림" pitchFamily="50" charset="-127"/>
              </a:rPr>
              <a:t>은 아주 간단한 </a:t>
            </a:r>
            <a:r>
              <a:rPr lang="en-US" altLang="ko-KR">
                <a:ea typeface="굴림" pitchFamily="50" charset="-127"/>
              </a:rPr>
              <a:t>4bytes </a:t>
            </a:r>
            <a:r>
              <a:rPr lang="ko-KR" altLang="en-US">
                <a:ea typeface="굴림" pitchFamily="50" charset="-127"/>
              </a:rPr>
              <a:t>헤더와 연결</a:t>
            </a:r>
          </a:p>
          <a:p>
            <a:pPr lvl="1">
              <a:lnSpc>
                <a:spcPct val="90000"/>
              </a:lnSpc>
            </a:pPr>
            <a:r>
              <a:rPr lang="ko-KR" altLang="en-US">
                <a:ea typeface="굴림" pitchFamily="50" charset="-127"/>
              </a:rPr>
              <a:t> </a:t>
            </a:r>
            <a:r>
              <a:rPr lang="en-US" altLang="ko-KR">
                <a:ea typeface="굴림" pitchFamily="50" charset="-127"/>
              </a:rPr>
              <a:t>Block</a:t>
            </a:r>
            <a:r>
              <a:rPr lang="ko-KR" altLang="en-US">
                <a:ea typeface="굴림" pitchFamily="50" charset="-127"/>
              </a:rPr>
              <a:t>의 전송 번호는 항상 </a:t>
            </a:r>
            <a:r>
              <a:rPr lang="en-US" altLang="ko-KR">
                <a:ea typeface="굴림" pitchFamily="50" charset="-127"/>
              </a:rPr>
              <a:t>1</a:t>
            </a:r>
            <a:r>
              <a:rPr lang="ko-KR" altLang="en-US">
                <a:ea typeface="굴림" pitchFamily="50" charset="-127"/>
              </a:rPr>
              <a:t>부터 시작한다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ASCII </a:t>
            </a:r>
            <a:r>
              <a:rPr lang="ko-KR" altLang="en-US">
                <a:ea typeface="굴림" pitchFamily="50" charset="-127"/>
              </a:rPr>
              <a:t>또는 </a:t>
            </a:r>
            <a:r>
              <a:rPr lang="en-US" altLang="ko-KR">
                <a:ea typeface="굴림" pitchFamily="50" charset="-127"/>
              </a:rPr>
              <a:t>Binary </a:t>
            </a:r>
            <a:r>
              <a:rPr lang="ko-KR" altLang="en-US">
                <a:ea typeface="굴림" pitchFamily="50" charset="-127"/>
              </a:rPr>
              <a:t>전송을 지원한다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Remote File</a:t>
            </a:r>
            <a:r>
              <a:rPr lang="ko-KR" altLang="en-US">
                <a:ea typeface="굴림" pitchFamily="50" charset="-127"/>
              </a:rPr>
              <a:t>을 </a:t>
            </a:r>
            <a:r>
              <a:rPr lang="en-US" altLang="ko-KR">
                <a:ea typeface="굴림" pitchFamily="50" charset="-127"/>
              </a:rPr>
              <a:t>Read</a:t>
            </a:r>
            <a:r>
              <a:rPr lang="ko-KR" altLang="en-US">
                <a:ea typeface="굴림" pitchFamily="50" charset="-127"/>
              </a:rPr>
              <a:t>하거나 </a:t>
            </a:r>
            <a:r>
              <a:rPr lang="en-US" altLang="ko-KR">
                <a:ea typeface="굴림" pitchFamily="50" charset="-127"/>
              </a:rPr>
              <a:t>Write</a:t>
            </a:r>
            <a:r>
              <a:rPr lang="ko-KR" altLang="en-US">
                <a:ea typeface="굴림" pitchFamily="50" charset="-127"/>
              </a:rPr>
              <a:t>할 때 사용한다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No Checksum</a:t>
            </a:r>
          </a:p>
          <a:p>
            <a:pPr lvl="1">
              <a:lnSpc>
                <a:spcPct val="90000"/>
              </a:lnSpc>
            </a:pPr>
            <a:r>
              <a:rPr lang="en-US" altLang="ko-KR">
                <a:ea typeface="굴림" pitchFamily="50" charset="-127"/>
              </a:rPr>
              <a:t> </a:t>
            </a:r>
            <a:r>
              <a:rPr lang="ko-KR" altLang="en-US">
                <a:ea typeface="굴림" pitchFamily="50" charset="-127"/>
              </a:rPr>
              <a:t>높은 처리율보다는 간단함을 강조한 프로토콜이다</a:t>
            </a:r>
            <a:r>
              <a:rPr lang="en-US" altLang="ko-KR">
                <a:ea typeface="굴림" pitchFamily="50" charset="-127"/>
              </a:rPr>
              <a:t>.</a:t>
            </a:r>
          </a:p>
          <a:p>
            <a:pPr>
              <a:lnSpc>
                <a:spcPct val="90000"/>
              </a:lnSpc>
            </a:pPr>
            <a:endParaRPr lang="ko-KR" altLang="en-US">
              <a:ea typeface="굴림" pitchFamily="50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60525" y="1858963"/>
            <a:ext cx="6581775" cy="1449387"/>
            <a:chOff x="1136" y="1279"/>
            <a:chExt cx="3840" cy="588"/>
          </a:xfrm>
        </p:grpSpPr>
        <p:sp>
          <p:nvSpPr>
            <p:cNvPr id="1483781" name="Rectangle 5"/>
            <p:cNvSpPr>
              <a:spLocks noChangeArrowheads="1"/>
            </p:cNvSpPr>
            <p:nvPr/>
          </p:nvSpPr>
          <p:spPr bwMode="auto">
            <a:xfrm>
              <a:off x="3056" y="1624"/>
              <a:ext cx="192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000099"/>
                  </a:solidFill>
                  <a:ea typeface="굴림" pitchFamily="50" charset="-127"/>
                </a:rPr>
                <a:t>TFTP Message</a:t>
              </a:r>
            </a:p>
          </p:txBody>
        </p:sp>
        <p:sp>
          <p:nvSpPr>
            <p:cNvPr id="1483782" name="Rectangle 6"/>
            <p:cNvSpPr>
              <a:spLocks noChangeArrowheads="1"/>
            </p:cNvSpPr>
            <p:nvPr/>
          </p:nvSpPr>
          <p:spPr bwMode="auto">
            <a:xfrm>
              <a:off x="2096" y="1624"/>
              <a:ext cx="96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000099"/>
                  </a:solidFill>
                  <a:ea typeface="굴림" pitchFamily="50" charset="-127"/>
                </a:rPr>
                <a:t>UDP Header</a:t>
              </a:r>
            </a:p>
          </p:txBody>
        </p:sp>
        <p:sp>
          <p:nvSpPr>
            <p:cNvPr id="1483783" name="Rectangle 7"/>
            <p:cNvSpPr>
              <a:spLocks noChangeArrowheads="1"/>
            </p:cNvSpPr>
            <p:nvPr/>
          </p:nvSpPr>
          <p:spPr bwMode="auto">
            <a:xfrm>
              <a:off x="1136" y="1624"/>
              <a:ext cx="96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None/>
              </a:pPr>
              <a:r>
                <a:rPr lang="en-US" altLang="ko-KR" sz="1200" b="1">
                  <a:solidFill>
                    <a:srgbClr val="000099"/>
                  </a:solidFill>
                  <a:ea typeface="굴림" pitchFamily="50" charset="-127"/>
                </a:rPr>
                <a:t>IP Header</a:t>
              </a:r>
            </a:p>
          </p:txBody>
        </p:sp>
        <p:sp>
          <p:nvSpPr>
            <p:cNvPr id="1483784" name="Line 8"/>
            <p:cNvSpPr>
              <a:spLocks noChangeShapeType="1"/>
            </p:cNvSpPr>
            <p:nvPr/>
          </p:nvSpPr>
          <p:spPr bwMode="auto">
            <a:xfrm>
              <a:off x="1136" y="1624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5" name="Line 9"/>
            <p:cNvSpPr>
              <a:spLocks noChangeShapeType="1"/>
            </p:cNvSpPr>
            <p:nvPr/>
          </p:nvSpPr>
          <p:spPr bwMode="auto">
            <a:xfrm>
              <a:off x="1136" y="1796"/>
              <a:ext cx="38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6" name="Line 10"/>
            <p:cNvSpPr>
              <a:spLocks noChangeShapeType="1"/>
            </p:cNvSpPr>
            <p:nvPr/>
          </p:nvSpPr>
          <p:spPr bwMode="auto">
            <a:xfrm>
              <a:off x="1136" y="1624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7" name="Line 11"/>
            <p:cNvSpPr>
              <a:spLocks noChangeShapeType="1"/>
            </p:cNvSpPr>
            <p:nvPr/>
          </p:nvSpPr>
          <p:spPr bwMode="auto">
            <a:xfrm>
              <a:off x="2096" y="1624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8" name="Line 12"/>
            <p:cNvSpPr>
              <a:spLocks noChangeShapeType="1"/>
            </p:cNvSpPr>
            <p:nvPr/>
          </p:nvSpPr>
          <p:spPr bwMode="auto">
            <a:xfrm>
              <a:off x="3056" y="1624"/>
              <a:ext cx="0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89" name="Line 13"/>
            <p:cNvSpPr>
              <a:spLocks noChangeShapeType="1"/>
            </p:cNvSpPr>
            <p:nvPr/>
          </p:nvSpPr>
          <p:spPr bwMode="auto">
            <a:xfrm>
              <a:off x="4976" y="1624"/>
              <a:ext cx="0" cy="1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90" name="Line 14"/>
            <p:cNvSpPr>
              <a:spLocks noChangeShapeType="1"/>
            </p:cNvSpPr>
            <p:nvPr/>
          </p:nvSpPr>
          <p:spPr bwMode="auto">
            <a:xfrm>
              <a:off x="2096" y="14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91" name="Line 15"/>
            <p:cNvSpPr>
              <a:spLocks noChangeShapeType="1"/>
            </p:cNvSpPr>
            <p:nvPr/>
          </p:nvSpPr>
          <p:spPr bwMode="auto">
            <a:xfrm>
              <a:off x="4976" y="14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483792" name="AutoShape 16"/>
            <p:cNvCxnSpPr>
              <a:cxnSpLocks noChangeShapeType="1"/>
            </p:cNvCxnSpPr>
            <p:nvPr/>
          </p:nvCxnSpPr>
          <p:spPr bwMode="auto">
            <a:xfrm>
              <a:off x="2096" y="1540"/>
              <a:ext cx="28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83793" name="Line 17"/>
            <p:cNvSpPr>
              <a:spLocks noChangeShapeType="1"/>
            </p:cNvSpPr>
            <p:nvPr/>
          </p:nvSpPr>
          <p:spPr bwMode="auto">
            <a:xfrm>
              <a:off x="1136" y="13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3794" name="Line 18"/>
            <p:cNvSpPr>
              <a:spLocks noChangeShapeType="1"/>
            </p:cNvSpPr>
            <p:nvPr/>
          </p:nvSpPr>
          <p:spPr bwMode="auto">
            <a:xfrm>
              <a:off x="4976" y="13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483795" name="AutoShape 19"/>
            <p:cNvCxnSpPr>
              <a:cxnSpLocks noChangeShapeType="1"/>
            </p:cNvCxnSpPr>
            <p:nvPr/>
          </p:nvCxnSpPr>
          <p:spPr bwMode="auto">
            <a:xfrm>
              <a:off x="1136" y="1420"/>
              <a:ext cx="38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483796" name="Text Box 20"/>
            <p:cNvSpPr txBox="1">
              <a:spLocks noChangeArrowheads="1"/>
            </p:cNvSpPr>
            <p:nvPr/>
          </p:nvSpPr>
          <p:spPr bwMode="auto">
            <a:xfrm>
              <a:off x="2716" y="1279"/>
              <a:ext cx="53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IP Datagram</a:t>
              </a:r>
            </a:p>
          </p:txBody>
        </p:sp>
        <p:sp>
          <p:nvSpPr>
            <p:cNvPr id="1483797" name="Text Box 21"/>
            <p:cNvSpPr txBox="1">
              <a:spLocks noChangeArrowheads="1"/>
            </p:cNvSpPr>
            <p:nvPr/>
          </p:nvSpPr>
          <p:spPr bwMode="auto">
            <a:xfrm>
              <a:off x="3201" y="1404"/>
              <a:ext cx="626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UDP Datagram</a:t>
              </a:r>
            </a:p>
          </p:txBody>
        </p:sp>
        <p:sp>
          <p:nvSpPr>
            <p:cNvPr id="1483798" name="Text Box 22"/>
            <p:cNvSpPr txBox="1">
              <a:spLocks noChangeArrowheads="1"/>
            </p:cNvSpPr>
            <p:nvPr/>
          </p:nvSpPr>
          <p:spPr bwMode="auto">
            <a:xfrm>
              <a:off x="1376" y="1768"/>
              <a:ext cx="52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20bytes</a:t>
              </a:r>
            </a:p>
          </p:txBody>
        </p:sp>
        <p:sp>
          <p:nvSpPr>
            <p:cNvPr id="1483799" name="Text Box 23"/>
            <p:cNvSpPr txBox="1">
              <a:spLocks noChangeArrowheads="1"/>
            </p:cNvSpPr>
            <p:nvPr/>
          </p:nvSpPr>
          <p:spPr bwMode="auto">
            <a:xfrm>
              <a:off x="2288" y="1768"/>
              <a:ext cx="52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8bytes</a:t>
              </a:r>
            </a:p>
          </p:txBody>
        </p:sp>
        <p:sp>
          <p:nvSpPr>
            <p:cNvPr id="1483800" name="Text Box 24"/>
            <p:cNvSpPr txBox="1">
              <a:spLocks noChangeArrowheads="1"/>
            </p:cNvSpPr>
            <p:nvPr/>
          </p:nvSpPr>
          <p:spPr bwMode="auto">
            <a:xfrm>
              <a:off x="3776" y="1768"/>
              <a:ext cx="672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20000"/>
                </a:spcBef>
                <a:buSzPct val="90000"/>
                <a:buFont typeface="Wingdings" pitchFamily="2" charset="2"/>
                <a:buNone/>
              </a:pPr>
              <a:r>
                <a:rPr kumimoji="1" lang="en-US" altLang="ko-KR" sz="1000" b="1">
                  <a:solidFill>
                    <a:srgbClr val="000000"/>
                  </a:solidFill>
                  <a:ea typeface="굴림" pitchFamily="50" charset="-127"/>
                </a:rPr>
                <a:t>=&lt;512bytes</a:t>
              </a:r>
            </a:p>
          </p:txBody>
        </p:sp>
      </p:grpSp>
      <p:sp>
        <p:nvSpPr>
          <p:cNvPr id="26" name="바닥글 개체 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TFTP(2)</a:t>
            </a:r>
          </a:p>
        </p:txBody>
      </p:sp>
      <p:sp>
        <p:nvSpPr>
          <p:cNvPr id="148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>
                <a:ea typeface="굴림" pitchFamily="50" charset="-127"/>
              </a:rPr>
              <a:t>TFTP </a:t>
            </a:r>
            <a:r>
              <a:rPr lang="ko-KR" altLang="en-US">
                <a:ea typeface="굴림" pitchFamily="50" charset="-127"/>
              </a:rPr>
              <a:t>패킷 형식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6250" y="1897063"/>
            <a:ext cx="8077200" cy="4281487"/>
            <a:chOff x="288" y="1159"/>
            <a:chExt cx="5088" cy="2697"/>
          </a:xfrm>
        </p:grpSpPr>
        <p:sp>
          <p:nvSpPr>
            <p:cNvPr id="1485829" name="Rectangle 5"/>
            <p:cNvSpPr>
              <a:spLocks noChangeArrowheads="1"/>
            </p:cNvSpPr>
            <p:nvPr/>
          </p:nvSpPr>
          <p:spPr bwMode="auto">
            <a:xfrm>
              <a:off x="1488" y="1326"/>
              <a:ext cx="960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TCP</a:t>
              </a:r>
            </a:p>
          </p:txBody>
        </p:sp>
        <p:sp>
          <p:nvSpPr>
            <p:cNvPr id="1485830" name="Rectangle 6"/>
            <p:cNvSpPr>
              <a:spLocks noChangeArrowheads="1"/>
            </p:cNvSpPr>
            <p:nvPr/>
          </p:nvSpPr>
          <p:spPr bwMode="auto">
            <a:xfrm>
              <a:off x="2592" y="1326"/>
              <a:ext cx="1008" cy="16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UDP</a:t>
              </a:r>
            </a:p>
          </p:txBody>
        </p:sp>
        <p:sp>
          <p:nvSpPr>
            <p:cNvPr id="1485831" name="Rectangle 7"/>
            <p:cNvSpPr>
              <a:spLocks noChangeArrowheads="1"/>
            </p:cNvSpPr>
            <p:nvPr/>
          </p:nvSpPr>
          <p:spPr bwMode="auto">
            <a:xfrm>
              <a:off x="1392" y="1534"/>
              <a:ext cx="235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 b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IP</a:t>
              </a:r>
            </a:p>
          </p:txBody>
        </p:sp>
        <p:sp>
          <p:nvSpPr>
            <p:cNvPr id="1485832" name="Rectangle 8"/>
            <p:cNvSpPr>
              <a:spLocks noChangeArrowheads="1"/>
            </p:cNvSpPr>
            <p:nvPr/>
          </p:nvSpPr>
          <p:spPr bwMode="auto">
            <a:xfrm>
              <a:off x="1728" y="1159"/>
              <a:ext cx="480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FTP</a:t>
              </a:r>
            </a:p>
          </p:txBody>
        </p:sp>
        <p:sp>
          <p:nvSpPr>
            <p:cNvPr id="1485833" name="Rectangle 9"/>
            <p:cNvSpPr>
              <a:spLocks noChangeArrowheads="1"/>
            </p:cNvSpPr>
            <p:nvPr/>
          </p:nvSpPr>
          <p:spPr bwMode="auto">
            <a:xfrm>
              <a:off x="2832" y="1159"/>
              <a:ext cx="528" cy="16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TFTP</a:t>
              </a:r>
            </a:p>
          </p:txBody>
        </p:sp>
        <p:sp>
          <p:nvSpPr>
            <p:cNvPr id="1485834" name="Rectangle 10"/>
            <p:cNvSpPr>
              <a:spLocks noChangeArrowheads="1"/>
            </p:cNvSpPr>
            <p:nvPr/>
          </p:nvSpPr>
          <p:spPr bwMode="auto">
            <a:xfrm>
              <a:off x="3216" y="3535"/>
              <a:ext cx="182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  Message</a:t>
              </a:r>
            </a:p>
          </p:txBody>
        </p:sp>
        <p:sp>
          <p:nvSpPr>
            <p:cNvPr id="1485835" name="Rectangle 11"/>
            <p:cNvSpPr>
              <a:spLocks noChangeArrowheads="1"/>
            </p:cNvSpPr>
            <p:nvPr/>
          </p:nvSpPr>
          <p:spPr bwMode="auto">
            <a:xfrm>
              <a:off x="3888" y="2618"/>
              <a:ext cx="115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mode</a:t>
              </a:r>
            </a:p>
          </p:txBody>
        </p:sp>
        <p:sp>
          <p:nvSpPr>
            <p:cNvPr id="1485836" name="Rectangle 12"/>
            <p:cNvSpPr>
              <a:spLocks noChangeArrowheads="1"/>
            </p:cNvSpPr>
            <p:nvPr/>
          </p:nvSpPr>
          <p:spPr bwMode="auto">
            <a:xfrm>
              <a:off x="3216" y="2952"/>
              <a:ext cx="2160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전송 </a:t>
              </a:r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Data</a:t>
              </a:r>
            </a:p>
          </p:txBody>
        </p:sp>
        <p:sp>
          <p:nvSpPr>
            <p:cNvPr id="1485837" name="Rectangle 13"/>
            <p:cNvSpPr>
              <a:spLocks noChangeArrowheads="1"/>
            </p:cNvSpPr>
            <p:nvPr/>
          </p:nvSpPr>
          <p:spPr bwMode="auto">
            <a:xfrm>
              <a:off x="1680" y="2618"/>
              <a:ext cx="86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OP Code(1, 2)</a:t>
              </a:r>
            </a:p>
          </p:txBody>
        </p:sp>
        <p:sp>
          <p:nvSpPr>
            <p:cNvPr id="1485838" name="Rectangle 14"/>
            <p:cNvSpPr>
              <a:spLocks noChangeArrowheads="1"/>
            </p:cNvSpPr>
            <p:nvPr/>
          </p:nvSpPr>
          <p:spPr bwMode="auto">
            <a:xfrm>
              <a:off x="2544" y="2618"/>
              <a:ext cx="1008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File  name</a:t>
              </a:r>
            </a:p>
          </p:txBody>
        </p:sp>
        <p:sp>
          <p:nvSpPr>
            <p:cNvPr id="1485839" name="Rectangle 15"/>
            <p:cNvSpPr>
              <a:spLocks noChangeArrowheads="1"/>
            </p:cNvSpPr>
            <p:nvPr/>
          </p:nvSpPr>
          <p:spPr bwMode="auto">
            <a:xfrm>
              <a:off x="2544" y="3535"/>
              <a:ext cx="67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 </a:t>
              </a:r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번호</a:t>
              </a:r>
            </a:p>
          </p:txBody>
        </p:sp>
        <p:sp>
          <p:nvSpPr>
            <p:cNvPr id="1485840" name="Rectangle 16"/>
            <p:cNvSpPr>
              <a:spLocks noChangeArrowheads="1"/>
            </p:cNvSpPr>
            <p:nvPr/>
          </p:nvSpPr>
          <p:spPr bwMode="auto">
            <a:xfrm>
              <a:off x="1680" y="3535"/>
              <a:ext cx="86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 (5)</a:t>
              </a:r>
            </a:p>
          </p:txBody>
        </p:sp>
        <p:sp>
          <p:nvSpPr>
            <p:cNvPr id="1485841" name="Rectangle 17"/>
            <p:cNvSpPr>
              <a:spLocks noChangeArrowheads="1"/>
            </p:cNvSpPr>
            <p:nvPr/>
          </p:nvSpPr>
          <p:spPr bwMode="auto">
            <a:xfrm>
              <a:off x="1680" y="3244"/>
              <a:ext cx="864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ACK (4)</a:t>
              </a:r>
            </a:p>
          </p:txBody>
        </p:sp>
        <p:sp>
          <p:nvSpPr>
            <p:cNvPr id="1485842" name="Rectangle 18"/>
            <p:cNvSpPr>
              <a:spLocks noChangeArrowheads="1"/>
            </p:cNvSpPr>
            <p:nvPr/>
          </p:nvSpPr>
          <p:spPr bwMode="auto">
            <a:xfrm>
              <a:off x="2544" y="3244"/>
              <a:ext cx="672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Block </a:t>
              </a:r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번호</a:t>
              </a:r>
            </a:p>
          </p:txBody>
        </p:sp>
        <p:sp>
          <p:nvSpPr>
            <p:cNvPr id="1485843" name="Rectangle 19"/>
            <p:cNvSpPr>
              <a:spLocks noChangeArrowheads="1"/>
            </p:cNvSpPr>
            <p:nvPr/>
          </p:nvSpPr>
          <p:spPr bwMode="auto">
            <a:xfrm>
              <a:off x="1680" y="2952"/>
              <a:ext cx="864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Data (3)</a:t>
              </a:r>
            </a:p>
          </p:txBody>
        </p:sp>
        <p:sp>
          <p:nvSpPr>
            <p:cNvPr id="1485844" name="Rectangle 20"/>
            <p:cNvSpPr>
              <a:spLocks noChangeArrowheads="1"/>
            </p:cNvSpPr>
            <p:nvPr/>
          </p:nvSpPr>
          <p:spPr bwMode="auto">
            <a:xfrm>
              <a:off x="2544" y="2952"/>
              <a:ext cx="672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Block </a:t>
              </a:r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번호</a:t>
              </a:r>
            </a:p>
          </p:txBody>
        </p:sp>
        <p:sp>
          <p:nvSpPr>
            <p:cNvPr id="1485845" name="Rectangle 21"/>
            <p:cNvSpPr>
              <a:spLocks noChangeArrowheads="1"/>
            </p:cNvSpPr>
            <p:nvPr/>
          </p:nvSpPr>
          <p:spPr bwMode="auto">
            <a:xfrm>
              <a:off x="5040" y="3535"/>
              <a:ext cx="336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1485846" name="Line 22"/>
            <p:cNvSpPr>
              <a:spLocks noChangeShapeType="1"/>
            </p:cNvSpPr>
            <p:nvPr/>
          </p:nvSpPr>
          <p:spPr bwMode="auto">
            <a:xfrm>
              <a:off x="1680" y="341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47" name="Line 23"/>
            <p:cNvSpPr>
              <a:spLocks noChangeShapeType="1"/>
            </p:cNvSpPr>
            <p:nvPr/>
          </p:nvSpPr>
          <p:spPr bwMode="auto">
            <a:xfrm>
              <a:off x="2544" y="341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48" name="Line 24"/>
            <p:cNvSpPr>
              <a:spLocks noChangeShapeType="1"/>
            </p:cNvSpPr>
            <p:nvPr/>
          </p:nvSpPr>
          <p:spPr bwMode="auto">
            <a:xfrm>
              <a:off x="3216" y="3410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49" name="Line 25"/>
            <p:cNvSpPr>
              <a:spLocks noChangeShapeType="1"/>
            </p:cNvSpPr>
            <p:nvPr/>
          </p:nvSpPr>
          <p:spPr bwMode="auto">
            <a:xfrm flipH="1">
              <a:off x="1728" y="34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0" name="Line 26"/>
            <p:cNvSpPr>
              <a:spLocks noChangeShapeType="1"/>
            </p:cNvSpPr>
            <p:nvPr/>
          </p:nvSpPr>
          <p:spPr bwMode="auto">
            <a:xfrm flipH="1">
              <a:off x="2544" y="34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1" name="Line 27"/>
            <p:cNvSpPr>
              <a:spLocks noChangeShapeType="1"/>
            </p:cNvSpPr>
            <p:nvPr/>
          </p:nvSpPr>
          <p:spPr bwMode="auto">
            <a:xfrm>
              <a:off x="2304" y="34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2" name="Line 28"/>
            <p:cNvSpPr>
              <a:spLocks noChangeShapeType="1"/>
            </p:cNvSpPr>
            <p:nvPr/>
          </p:nvSpPr>
          <p:spPr bwMode="auto">
            <a:xfrm>
              <a:off x="2976" y="34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53" name="Text Box 29"/>
            <p:cNvSpPr txBox="1">
              <a:spLocks noChangeArrowheads="1"/>
            </p:cNvSpPr>
            <p:nvPr/>
          </p:nvSpPr>
          <p:spPr bwMode="auto">
            <a:xfrm>
              <a:off x="2112" y="3410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854" name="Text Box 30"/>
            <p:cNvSpPr txBox="1">
              <a:spLocks noChangeArrowheads="1"/>
            </p:cNvSpPr>
            <p:nvPr/>
          </p:nvSpPr>
          <p:spPr bwMode="auto">
            <a:xfrm>
              <a:off x="2784" y="3410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855" name="Rectangle 31"/>
            <p:cNvSpPr>
              <a:spLocks noChangeArrowheads="1"/>
            </p:cNvSpPr>
            <p:nvPr/>
          </p:nvSpPr>
          <p:spPr bwMode="auto">
            <a:xfrm>
              <a:off x="3552" y="2618"/>
              <a:ext cx="336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1485856" name="Rectangle 32"/>
            <p:cNvSpPr>
              <a:spLocks noChangeArrowheads="1"/>
            </p:cNvSpPr>
            <p:nvPr/>
          </p:nvSpPr>
          <p:spPr bwMode="auto">
            <a:xfrm>
              <a:off x="5040" y="2618"/>
              <a:ext cx="336" cy="1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ko-KR" altLang="en-US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</a:t>
              </a:r>
            </a:p>
          </p:txBody>
        </p:sp>
        <p:sp>
          <p:nvSpPr>
            <p:cNvPr id="1485857" name="Rectangle 33"/>
            <p:cNvSpPr>
              <a:spLocks noChangeArrowheads="1"/>
            </p:cNvSpPr>
            <p:nvPr/>
          </p:nvSpPr>
          <p:spPr bwMode="auto">
            <a:xfrm>
              <a:off x="2784" y="2160"/>
              <a:ext cx="1728" cy="16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TFTP  message</a:t>
              </a:r>
            </a:p>
          </p:txBody>
        </p:sp>
        <p:sp>
          <p:nvSpPr>
            <p:cNvPr id="1485858" name="Rectangle 34"/>
            <p:cNvSpPr>
              <a:spLocks noChangeArrowheads="1"/>
            </p:cNvSpPr>
            <p:nvPr/>
          </p:nvSpPr>
          <p:spPr bwMode="auto">
            <a:xfrm>
              <a:off x="1344" y="2160"/>
              <a:ext cx="672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IP  Header</a:t>
              </a:r>
            </a:p>
          </p:txBody>
        </p:sp>
        <p:sp>
          <p:nvSpPr>
            <p:cNvPr id="1485859" name="Rectangle 35"/>
            <p:cNvSpPr>
              <a:spLocks noChangeArrowheads="1"/>
            </p:cNvSpPr>
            <p:nvPr/>
          </p:nvSpPr>
          <p:spPr bwMode="auto">
            <a:xfrm>
              <a:off x="2016" y="2160"/>
              <a:ext cx="768" cy="16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UDP Header</a:t>
              </a:r>
            </a:p>
          </p:txBody>
        </p:sp>
        <p:sp>
          <p:nvSpPr>
            <p:cNvPr id="1485860" name="Line 36"/>
            <p:cNvSpPr>
              <a:spLocks noChangeShapeType="1"/>
            </p:cNvSpPr>
            <p:nvPr/>
          </p:nvSpPr>
          <p:spPr bwMode="auto">
            <a:xfrm flipV="1">
              <a:off x="1680" y="2326"/>
              <a:ext cx="1104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1" name="Line 37"/>
            <p:cNvSpPr>
              <a:spLocks noChangeShapeType="1"/>
            </p:cNvSpPr>
            <p:nvPr/>
          </p:nvSpPr>
          <p:spPr bwMode="auto">
            <a:xfrm>
              <a:off x="4512" y="2326"/>
              <a:ext cx="864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2" name="Line 38"/>
            <p:cNvSpPr>
              <a:spLocks noChangeShapeType="1"/>
            </p:cNvSpPr>
            <p:nvPr/>
          </p:nvSpPr>
          <p:spPr bwMode="auto">
            <a:xfrm>
              <a:off x="1344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3" name="Line 39"/>
            <p:cNvSpPr>
              <a:spLocks noChangeShapeType="1"/>
            </p:cNvSpPr>
            <p:nvPr/>
          </p:nvSpPr>
          <p:spPr bwMode="auto">
            <a:xfrm>
              <a:off x="2016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4" name="Line 40"/>
            <p:cNvSpPr>
              <a:spLocks noChangeShapeType="1"/>
            </p:cNvSpPr>
            <p:nvPr/>
          </p:nvSpPr>
          <p:spPr bwMode="auto">
            <a:xfrm>
              <a:off x="2784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5" name="Line 41"/>
            <p:cNvSpPr>
              <a:spLocks noChangeShapeType="1"/>
            </p:cNvSpPr>
            <p:nvPr/>
          </p:nvSpPr>
          <p:spPr bwMode="auto">
            <a:xfrm>
              <a:off x="4512" y="232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6" name="Line 42"/>
            <p:cNvSpPr>
              <a:spLocks noChangeShapeType="1"/>
            </p:cNvSpPr>
            <p:nvPr/>
          </p:nvSpPr>
          <p:spPr bwMode="auto">
            <a:xfrm flipH="1">
              <a:off x="1344" y="2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7" name="Line 43"/>
            <p:cNvSpPr>
              <a:spLocks noChangeShapeType="1"/>
            </p:cNvSpPr>
            <p:nvPr/>
          </p:nvSpPr>
          <p:spPr bwMode="auto">
            <a:xfrm flipH="1">
              <a:off x="2016" y="23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8" name="Line 44"/>
            <p:cNvSpPr>
              <a:spLocks noChangeShapeType="1"/>
            </p:cNvSpPr>
            <p:nvPr/>
          </p:nvSpPr>
          <p:spPr bwMode="auto">
            <a:xfrm>
              <a:off x="1776" y="23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69" name="Line 45"/>
            <p:cNvSpPr>
              <a:spLocks noChangeShapeType="1"/>
            </p:cNvSpPr>
            <p:nvPr/>
          </p:nvSpPr>
          <p:spPr bwMode="auto">
            <a:xfrm>
              <a:off x="2544" y="23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0" name="Text Box 46"/>
            <p:cNvSpPr txBox="1">
              <a:spLocks noChangeArrowheads="1"/>
            </p:cNvSpPr>
            <p:nvPr/>
          </p:nvSpPr>
          <p:spPr bwMode="auto">
            <a:xfrm>
              <a:off x="1536" y="2326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20</a:t>
              </a:r>
            </a:p>
          </p:txBody>
        </p:sp>
        <p:sp>
          <p:nvSpPr>
            <p:cNvPr id="1485871" name="Text Box 47"/>
            <p:cNvSpPr txBox="1">
              <a:spLocks noChangeArrowheads="1"/>
            </p:cNvSpPr>
            <p:nvPr/>
          </p:nvSpPr>
          <p:spPr bwMode="auto">
            <a:xfrm>
              <a:off x="2304" y="2326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8</a:t>
              </a:r>
            </a:p>
          </p:txBody>
        </p:sp>
        <p:sp>
          <p:nvSpPr>
            <p:cNvPr id="1485872" name="Line 48"/>
            <p:cNvSpPr>
              <a:spLocks noChangeShapeType="1"/>
            </p:cNvSpPr>
            <p:nvPr/>
          </p:nvSpPr>
          <p:spPr bwMode="auto">
            <a:xfrm>
              <a:off x="1680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3" name="Line 49"/>
            <p:cNvSpPr>
              <a:spLocks noChangeShapeType="1"/>
            </p:cNvSpPr>
            <p:nvPr/>
          </p:nvSpPr>
          <p:spPr bwMode="auto">
            <a:xfrm>
              <a:off x="2544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4" name="Line 50"/>
            <p:cNvSpPr>
              <a:spLocks noChangeShapeType="1"/>
            </p:cNvSpPr>
            <p:nvPr/>
          </p:nvSpPr>
          <p:spPr bwMode="auto">
            <a:xfrm>
              <a:off x="3552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5" name="Line 51"/>
            <p:cNvSpPr>
              <a:spLocks noChangeShapeType="1"/>
            </p:cNvSpPr>
            <p:nvPr/>
          </p:nvSpPr>
          <p:spPr bwMode="auto">
            <a:xfrm>
              <a:off x="3888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6" name="Line 52"/>
            <p:cNvSpPr>
              <a:spLocks noChangeShapeType="1"/>
            </p:cNvSpPr>
            <p:nvPr/>
          </p:nvSpPr>
          <p:spPr bwMode="auto">
            <a:xfrm>
              <a:off x="5040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7" name="Line 53"/>
            <p:cNvSpPr>
              <a:spLocks noChangeShapeType="1"/>
            </p:cNvSpPr>
            <p:nvPr/>
          </p:nvSpPr>
          <p:spPr bwMode="auto">
            <a:xfrm>
              <a:off x="5376" y="2785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8" name="Line 54"/>
            <p:cNvSpPr>
              <a:spLocks noChangeShapeType="1"/>
            </p:cNvSpPr>
            <p:nvPr/>
          </p:nvSpPr>
          <p:spPr bwMode="auto">
            <a:xfrm flipV="1">
              <a:off x="4512" y="1872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79" name="Line 55"/>
            <p:cNvSpPr>
              <a:spLocks noChangeShapeType="1"/>
            </p:cNvSpPr>
            <p:nvPr/>
          </p:nvSpPr>
          <p:spPr bwMode="auto">
            <a:xfrm flipV="1">
              <a:off x="2016" y="2076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0" name="Line 56"/>
            <p:cNvSpPr>
              <a:spLocks noChangeShapeType="1"/>
            </p:cNvSpPr>
            <p:nvPr/>
          </p:nvSpPr>
          <p:spPr bwMode="auto">
            <a:xfrm flipV="1">
              <a:off x="1344" y="1868"/>
              <a:ext cx="0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1" name="Text Box 57"/>
            <p:cNvSpPr txBox="1">
              <a:spLocks noChangeArrowheads="1"/>
            </p:cNvSpPr>
            <p:nvPr/>
          </p:nvSpPr>
          <p:spPr bwMode="auto">
            <a:xfrm>
              <a:off x="2832" y="2035"/>
              <a:ext cx="7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2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UDP  datagram</a:t>
              </a:r>
            </a:p>
          </p:txBody>
        </p:sp>
        <p:sp>
          <p:nvSpPr>
            <p:cNvPr id="1485882" name="Line 58"/>
            <p:cNvSpPr>
              <a:spLocks noChangeShapeType="1"/>
            </p:cNvSpPr>
            <p:nvPr/>
          </p:nvSpPr>
          <p:spPr bwMode="auto">
            <a:xfrm flipH="1">
              <a:off x="2064" y="211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3" name="Line 59"/>
            <p:cNvSpPr>
              <a:spLocks noChangeShapeType="1"/>
            </p:cNvSpPr>
            <p:nvPr/>
          </p:nvSpPr>
          <p:spPr bwMode="auto">
            <a:xfrm>
              <a:off x="3600" y="211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4" name="Text Box 60"/>
            <p:cNvSpPr txBox="1">
              <a:spLocks noChangeArrowheads="1"/>
            </p:cNvSpPr>
            <p:nvPr/>
          </p:nvSpPr>
          <p:spPr bwMode="auto">
            <a:xfrm>
              <a:off x="2784" y="1909"/>
              <a:ext cx="6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2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IP  datagram</a:t>
              </a:r>
            </a:p>
          </p:txBody>
        </p:sp>
        <p:sp>
          <p:nvSpPr>
            <p:cNvPr id="1485885" name="Line 61"/>
            <p:cNvSpPr>
              <a:spLocks noChangeShapeType="1"/>
            </p:cNvSpPr>
            <p:nvPr/>
          </p:nvSpPr>
          <p:spPr bwMode="auto">
            <a:xfrm flipH="1">
              <a:off x="1392" y="1993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6" name="Line 62"/>
            <p:cNvSpPr>
              <a:spLocks noChangeShapeType="1"/>
            </p:cNvSpPr>
            <p:nvPr/>
          </p:nvSpPr>
          <p:spPr bwMode="auto">
            <a:xfrm>
              <a:off x="3360" y="1993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87" name="Text Box 63"/>
            <p:cNvSpPr txBox="1">
              <a:spLocks noChangeArrowheads="1"/>
            </p:cNvSpPr>
            <p:nvPr/>
          </p:nvSpPr>
          <p:spPr bwMode="auto">
            <a:xfrm>
              <a:off x="1392" y="1784"/>
              <a:ext cx="10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Message  Format</a:t>
              </a:r>
            </a:p>
          </p:txBody>
        </p:sp>
        <p:sp>
          <p:nvSpPr>
            <p:cNvPr id="1485888" name="Rectangle 64"/>
            <p:cNvSpPr>
              <a:spLocks noChangeArrowheads="1"/>
            </p:cNvSpPr>
            <p:nvPr/>
          </p:nvSpPr>
          <p:spPr bwMode="auto">
            <a:xfrm>
              <a:off x="288" y="2640"/>
              <a:ext cx="624" cy="95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OP Code</a:t>
              </a:r>
            </a:p>
            <a:p>
              <a:pPr eaLnBrk="1" latinLnBrk="1" hangingPunct="1">
                <a:lnSpc>
                  <a:spcPct val="60000"/>
                </a:lnSpc>
              </a:pPr>
              <a:endParaRPr kumimoji="1" lang="en-US" altLang="ko-KR" sz="1200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RRQ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WRQ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Data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ACK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Error</a:t>
              </a:r>
            </a:p>
          </p:txBody>
        </p:sp>
        <p:sp>
          <p:nvSpPr>
            <p:cNvPr id="1485889" name="Rectangle 65"/>
            <p:cNvSpPr>
              <a:spLocks noChangeArrowheads="1"/>
            </p:cNvSpPr>
            <p:nvPr/>
          </p:nvSpPr>
          <p:spPr bwMode="auto">
            <a:xfrm>
              <a:off x="912" y="2640"/>
              <a:ext cx="432" cy="959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latinLnBrk="1" hangingPunct="1"/>
              <a:r>
                <a:rPr kumimoji="1" lang="en-US" altLang="ko-KR" sz="1200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Value</a:t>
              </a:r>
            </a:p>
            <a:p>
              <a:pPr eaLnBrk="1" latinLnBrk="1" hangingPunct="1"/>
              <a:r>
                <a:rPr kumimoji="1" lang="en-US" altLang="ko-KR" sz="1200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  <a:p>
              <a:pPr eaLnBrk="1" latinLnBrk="1" hangingPunct="1"/>
              <a:r>
                <a:rPr kumimoji="1" lang="en-US" altLang="ko-KR" sz="1200" dirty="0" smtClean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  <a:endParaRPr kumimoji="1" lang="en-US" altLang="ko-KR" sz="1200" dirty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endParaRP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3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4</a:t>
              </a:r>
            </a:p>
            <a:p>
              <a:pPr eaLnBrk="1" latinLnBrk="1" hangingPunct="1"/>
              <a:r>
                <a:rPr kumimoji="1" lang="en-US" altLang="ko-KR" sz="1200" dirty="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5</a:t>
              </a:r>
            </a:p>
          </p:txBody>
        </p:sp>
        <p:sp>
          <p:nvSpPr>
            <p:cNvPr id="1485890" name="Line 66"/>
            <p:cNvSpPr>
              <a:spLocks noChangeShapeType="1"/>
            </p:cNvSpPr>
            <p:nvPr/>
          </p:nvSpPr>
          <p:spPr bwMode="auto">
            <a:xfrm>
              <a:off x="288" y="2848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1" name="Line 67"/>
            <p:cNvSpPr>
              <a:spLocks noChangeShapeType="1"/>
            </p:cNvSpPr>
            <p:nvPr/>
          </p:nvSpPr>
          <p:spPr bwMode="auto">
            <a:xfrm>
              <a:off x="3264" y="1242"/>
              <a:ext cx="0" cy="4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2" name="Line 68"/>
            <p:cNvSpPr>
              <a:spLocks noChangeShapeType="1"/>
            </p:cNvSpPr>
            <p:nvPr/>
          </p:nvSpPr>
          <p:spPr bwMode="auto">
            <a:xfrm>
              <a:off x="1776" y="1242"/>
              <a:ext cx="0" cy="417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3" name="Text Box 69"/>
            <p:cNvSpPr txBox="1">
              <a:spLocks noChangeArrowheads="1"/>
            </p:cNvSpPr>
            <p:nvPr/>
          </p:nvSpPr>
          <p:spPr bwMode="auto">
            <a:xfrm>
              <a:off x="201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894" name="Text Box 70"/>
            <p:cNvSpPr txBox="1">
              <a:spLocks noChangeArrowheads="1"/>
            </p:cNvSpPr>
            <p:nvPr/>
          </p:nvSpPr>
          <p:spPr bwMode="auto">
            <a:xfrm>
              <a:off x="297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1485895" name="Text Box 71"/>
            <p:cNvSpPr txBox="1">
              <a:spLocks noChangeArrowheads="1"/>
            </p:cNvSpPr>
            <p:nvPr/>
          </p:nvSpPr>
          <p:spPr bwMode="auto">
            <a:xfrm>
              <a:off x="3648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1485896" name="Text Box 72"/>
            <p:cNvSpPr txBox="1">
              <a:spLocks noChangeArrowheads="1"/>
            </p:cNvSpPr>
            <p:nvPr/>
          </p:nvSpPr>
          <p:spPr bwMode="auto">
            <a:xfrm>
              <a:off x="513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1485897" name="Text Box 73"/>
            <p:cNvSpPr txBox="1">
              <a:spLocks noChangeArrowheads="1"/>
            </p:cNvSpPr>
            <p:nvPr/>
          </p:nvSpPr>
          <p:spPr bwMode="auto">
            <a:xfrm>
              <a:off x="4416" y="2785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1485898" name="Line 74"/>
            <p:cNvSpPr>
              <a:spLocks noChangeShapeType="1"/>
            </p:cNvSpPr>
            <p:nvPr/>
          </p:nvSpPr>
          <p:spPr bwMode="auto">
            <a:xfrm>
              <a:off x="1680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899" name="Line 75"/>
            <p:cNvSpPr>
              <a:spLocks noChangeShapeType="1"/>
            </p:cNvSpPr>
            <p:nvPr/>
          </p:nvSpPr>
          <p:spPr bwMode="auto">
            <a:xfrm>
              <a:off x="2544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0" name="Line 76"/>
            <p:cNvSpPr>
              <a:spLocks noChangeShapeType="1"/>
            </p:cNvSpPr>
            <p:nvPr/>
          </p:nvSpPr>
          <p:spPr bwMode="auto">
            <a:xfrm>
              <a:off x="3216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1" name="Line 77"/>
            <p:cNvSpPr>
              <a:spLocks noChangeShapeType="1"/>
            </p:cNvSpPr>
            <p:nvPr/>
          </p:nvSpPr>
          <p:spPr bwMode="auto">
            <a:xfrm>
              <a:off x="5376" y="3119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2" name="Line 78"/>
            <p:cNvSpPr>
              <a:spLocks noChangeShapeType="1"/>
            </p:cNvSpPr>
            <p:nvPr/>
          </p:nvSpPr>
          <p:spPr bwMode="auto">
            <a:xfrm>
              <a:off x="1680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3" name="Line 79"/>
            <p:cNvSpPr>
              <a:spLocks noChangeShapeType="1"/>
            </p:cNvSpPr>
            <p:nvPr/>
          </p:nvSpPr>
          <p:spPr bwMode="auto">
            <a:xfrm>
              <a:off x="2544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4" name="Line 80"/>
            <p:cNvSpPr>
              <a:spLocks noChangeShapeType="1"/>
            </p:cNvSpPr>
            <p:nvPr/>
          </p:nvSpPr>
          <p:spPr bwMode="auto">
            <a:xfrm>
              <a:off x="3216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5" name="Line 81"/>
            <p:cNvSpPr>
              <a:spLocks noChangeShapeType="1"/>
            </p:cNvSpPr>
            <p:nvPr/>
          </p:nvSpPr>
          <p:spPr bwMode="auto">
            <a:xfrm>
              <a:off x="5040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6" name="Line 82"/>
            <p:cNvSpPr>
              <a:spLocks noChangeShapeType="1"/>
            </p:cNvSpPr>
            <p:nvPr/>
          </p:nvSpPr>
          <p:spPr bwMode="auto">
            <a:xfrm>
              <a:off x="5376" y="3702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07" name="Text Box 83"/>
            <p:cNvSpPr txBox="1">
              <a:spLocks noChangeArrowheads="1"/>
            </p:cNvSpPr>
            <p:nvPr/>
          </p:nvSpPr>
          <p:spPr bwMode="auto">
            <a:xfrm>
              <a:off x="2112" y="311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08" name="Text Box 84"/>
            <p:cNvSpPr txBox="1">
              <a:spLocks noChangeArrowheads="1"/>
            </p:cNvSpPr>
            <p:nvPr/>
          </p:nvSpPr>
          <p:spPr bwMode="auto">
            <a:xfrm>
              <a:off x="2784" y="3119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09" name="Text Box 85"/>
            <p:cNvSpPr txBox="1">
              <a:spLocks noChangeArrowheads="1"/>
            </p:cNvSpPr>
            <p:nvPr/>
          </p:nvSpPr>
          <p:spPr bwMode="auto">
            <a:xfrm>
              <a:off x="4032" y="3119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0 - 512</a:t>
              </a:r>
            </a:p>
          </p:txBody>
        </p:sp>
        <p:sp>
          <p:nvSpPr>
            <p:cNvPr id="1485910" name="Text Box 86"/>
            <p:cNvSpPr txBox="1">
              <a:spLocks noChangeArrowheads="1"/>
            </p:cNvSpPr>
            <p:nvPr/>
          </p:nvSpPr>
          <p:spPr bwMode="auto">
            <a:xfrm>
              <a:off x="2112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11" name="Text Box 87"/>
            <p:cNvSpPr txBox="1">
              <a:spLocks noChangeArrowheads="1"/>
            </p:cNvSpPr>
            <p:nvPr/>
          </p:nvSpPr>
          <p:spPr bwMode="auto">
            <a:xfrm>
              <a:off x="2784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2</a:t>
              </a:r>
            </a:p>
          </p:txBody>
        </p:sp>
        <p:sp>
          <p:nvSpPr>
            <p:cNvPr id="1485912" name="Text Box 88"/>
            <p:cNvSpPr txBox="1">
              <a:spLocks noChangeArrowheads="1"/>
            </p:cNvSpPr>
            <p:nvPr/>
          </p:nvSpPr>
          <p:spPr bwMode="auto">
            <a:xfrm>
              <a:off x="3936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en-US" altLang="ko-KR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</a:t>
              </a:r>
            </a:p>
          </p:txBody>
        </p:sp>
        <p:sp>
          <p:nvSpPr>
            <p:cNvPr id="1485913" name="Text Box 89"/>
            <p:cNvSpPr txBox="1">
              <a:spLocks noChangeArrowheads="1"/>
            </p:cNvSpPr>
            <p:nvPr/>
          </p:nvSpPr>
          <p:spPr bwMode="auto">
            <a:xfrm>
              <a:off x="5136" y="370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latinLnBrk="1" hangingPunct="1"/>
              <a:r>
                <a:rPr kumimoji="1" lang="ko-KR" altLang="en-US" sz="10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1</a:t>
              </a:r>
            </a:p>
          </p:txBody>
        </p:sp>
        <p:sp>
          <p:nvSpPr>
            <p:cNvPr id="1485914" name="Line 90"/>
            <p:cNvSpPr>
              <a:spLocks noChangeShapeType="1"/>
            </p:cNvSpPr>
            <p:nvPr/>
          </p:nvSpPr>
          <p:spPr bwMode="auto">
            <a:xfrm flipH="1">
              <a:off x="1728" y="282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5" name="Line 91"/>
            <p:cNvSpPr>
              <a:spLocks noChangeShapeType="1"/>
            </p:cNvSpPr>
            <p:nvPr/>
          </p:nvSpPr>
          <p:spPr bwMode="auto">
            <a:xfrm flipH="1">
              <a:off x="2544" y="282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6" name="Line 92"/>
            <p:cNvSpPr>
              <a:spLocks noChangeShapeType="1"/>
            </p:cNvSpPr>
            <p:nvPr/>
          </p:nvSpPr>
          <p:spPr bwMode="auto">
            <a:xfrm>
              <a:off x="3216" y="2827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7" name="Line 93"/>
            <p:cNvSpPr>
              <a:spLocks noChangeShapeType="1"/>
            </p:cNvSpPr>
            <p:nvPr/>
          </p:nvSpPr>
          <p:spPr bwMode="auto">
            <a:xfrm flipH="1">
              <a:off x="3984" y="2827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8" name="Line 94"/>
            <p:cNvSpPr>
              <a:spLocks noChangeShapeType="1"/>
            </p:cNvSpPr>
            <p:nvPr/>
          </p:nvSpPr>
          <p:spPr bwMode="auto">
            <a:xfrm>
              <a:off x="4608" y="2827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19" name="Line 95"/>
            <p:cNvSpPr>
              <a:spLocks noChangeShapeType="1"/>
            </p:cNvSpPr>
            <p:nvPr/>
          </p:nvSpPr>
          <p:spPr bwMode="auto">
            <a:xfrm flipH="1">
              <a:off x="1728" y="316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0" name="Line 96"/>
            <p:cNvSpPr>
              <a:spLocks noChangeShapeType="1"/>
            </p:cNvSpPr>
            <p:nvPr/>
          </p:nvSpPr>
          <p:spPr bwMode="auto">
            <a:xfrm>
              <a:off x="2256" y="31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1" name="Line 97"/>
            <p:cNvSpPr>
              <a:spLocks noChangeShapeType="1"/>
            </p:cNvSpPr>
            <p:nvPr/>
          </p:nvSpPr>
          <p:spPr bwMode="auto">
            <a:xfrm flipH="1">
              <a:off x="2592" y="3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2" name="Line 98"/>
            <p:cNvSpPr>
              <a:spLocks noChangeShapeType="1"/>
            </p:cNvSpPr>
            <p:nvPr/>
          </p:nvSpPr>
          <p:spPr bwMode="auto">
            <a:xfrm>
              <a:off x="2928" y="3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3" name="Line 99"/>
            <p:cNvSpPr>
              <a:spLocks noChangeShapeType="1"/>
            </p:cNvSpPr>
            <p:nvPr/>
          </p:nvSpPr>
          <p:spPr bwMode="auto">
            <a:xfrm flipH="1">
              <a:off x="3264" y="316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4" name="Line 100"/>
            <p:cNvSpPr>
              <a:spLocks noChangeShapeType="1"/>
            </p:cNvSpPr>
            <p:nvPr/>
          </p:nvSpPr>
          <p:spPr bwMode="auto">
            <a:xfrm>
              <a:off x="4416" y="3160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5" name="Line 101"/>
            <p:cNvSpPr>
              <a:spLocks noChangeShapeType="1"/>
            </p:cNvSpPr>
            <p:nvPr/>
          </p:nvSpPr>
          <p:spPr bwMode="auto">
            <a:xfrm flipH="1">
              <a:off x="1728" y="378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6" name="Line 102"/>
            <p:cNvSpPr>
              <a:spLocks noChangeShapeType="1"/>
            </p:cNvSpPr>
            <p:nvPr/>
          </p:nvSpPr>
          <p:spPr bwMode="auto">
            <a:xfrm>
              <a:off x="2304" y="37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7" name="Line 103"/>
            <p:cNvSpPr>
              <a:spLocks noChangeShapeType="1"/>
            </p:cNvSpPr>
            <p:nvPr/>
          </p:nvSpPr>
          <p:spPr bwMode="auto">
            <a:xfrm flipH="1">
              <a:off x="2592" y="37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8" name="Line 104"/>
            <p:cNvSpPr>
              <a:spLocks noChangeShapeType="1"/>
            </p:cNvSpPr>
            <p:nvPr/>
          </p:nvSpPr>
          <p:spPr bwMode="auto">
            <a:xfrm>
              <a:off x="2928" y="378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29" name="Line 105"/>
            <p:cNvSpPr>
              <a:spLocks noChangeShapeType="1"/>
            </p:cNvSpPr>
            <p:nvPr/>
          </p:nvSpPr>
          <p:spPr bwMode="auto">
            <a:xfrm flipH="1">
              <a:off x="3264" y="378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30" name="Line 106"/>
            <p:cNvSpPr>
              <a:spLocks noChangeShapeType="1"/>
            </p:cNvSpPr>
            <p:nvPr/>
          </p:nvSpPr>
          <p:spPr bwMode="auto">
            <a:xfrm>
              <a:off x="4224" y="378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85931" name="Line 107"/>
            <p:cNvSpPr>
              <a:spLocks noChangeShapeType="1"/>
            </p:cNvSpPr>
            <p:nvPr/>
          </p:nvSpPr>
          <p:spPr bwMode="auto">
            <a:xfrm>
              <a:off x="2256" y="282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9" name="바닥글 개체 틀 10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60388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r>
              <a:rPr lang="en-US" altLang="ko-KR" dirty="0" smtClean="0"/>
              <a:t>TFTP </a:t>
            </a:r>
            <a:r>
              <a:rPr lang="ko-KR" altLang="en-US" dirty="0" smtClean="0"/>
              <a:t>설치 </a:t>
            </a:r>
            <a:r>
              <a:rPr lang="en-US" altLang="ko-KR" dirty="0" smtClean="0"/>
              <a:t>/</a:t>
            </a:r>
            <a:r>
              <a:rPr lang="ko-KR" altLang="en-US" dirty="0" err="1" smtClean="0"/>
              <a:t>미설치</a:t>
            </a:r>
            <a:r>
              <a:rPr lang="ko-KR" altLang="en-US" dirty="0" smtClean="0"/>
              <a:t> 확인 방법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35696" y="2132856"/>
            <a:ext cx="5495925" cy="70236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 dirty="0">
                <a:solidFill>
                  <a:schemeClr val="tx1"/>
                </a:solidFill>
                <a:ea typeface="굴림" pitchFamily="50" charset="-127"/>
              </a:rPr>
              <a:t>#&gt;</a:t>
            </a:r>
            <a:r>
              <a:rPr kumimoji="1" lang="en-US" altLang="ko-KR" sz="1800" b="1" dirty="0">
                <a:solidFill>
                  <a:schemeClr val="hlink"/>
                </a:solidFill>
                <a:ea typeface="굴림" pitchFamily="50" charset="-127"/>
              </a:rPr>
              <a:t>rpm –</a:t>
            </a:r>
            <a:r>
              <a:rPr kumimoji="1" lang="en-US" altLang="ko-KR" sz="1800" b="1" dirty="0" err="1">
                <a:solidFill>
                  <a:schemeClr val="hlink"/>
                </a:solidFill>
                <a:ea typeface="굴림" pitchFamily="50" charset="-127"/>
              </a:rPr>
              <a:t>qa</a:t>
            </a:r>
            <a:r>
              <a:rPr kumimoji="1" lang="en-US" altLang="ko-KR" sz="1800" b="1" dirty="0">
                <a:solidFill>
                  <a:schemeClr val="hlink"/>
                </a:solidFill>
                <a:ea typeface="굴림" pitchFamily="50" charset="-127"/>
              </a:rPr>
              <a:t> | </a:t>
            </a:r>
            <a:r>
              <a:rPr kumimoji="1" lang="en-US" altLang="ko-KR" sz="1800" b="1" dirty="0" err="1">
                <a:solidFill>
                  <a:schemeClr val="hlink"/>
                </a:solidFill>
                <a:ea typeface="굴림" pitchFamily="50" charset="-127"/>
              </a:rPr>
              <a:t>grep</a:t>
            </a:r>
            <a:r>
              <a:rPr kumimoji="1" lang="en-US" altLang="ko-KR" sz="1800" b="1" dirty="0">
                <a:solidFill>
                  <a:schemeClr val="hlink"/>
                </a:solidFill>
                <a:ea typeface="굴림" pitchFamily="50" charset="-127"/>
              </a:rPr>
              <a:t> </a:t>
            </a:r>
            <a:r>
              <a:rPr kumimoji="1" lang="en-US" altLang="ko-KR" sz="1800" b="1" dirty="0" err="1" smtClean="0">
                <a:solidFill>
                  <a:schemeClr val="hlink"/>
                </a:solidFill>
                <a:ea typeface="굴림" pitchFamily="50" charset="-127"/>
              </a:rPr>
              <a:t>tftp</a:t>
            </a:r>
            <a:endParaRPr kumimoji="1" lang="en-US" altLang="ko-KR" sz="1800" b="1" dirty="0" smtClean="0">
              <a:solidFill>
                <a:schemeClr val="hlink"/>
              </a:solidFill>
              <a:ea typeface="굴림" pitchFamily="50" charset="-127"/>
            </a:endParaRP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sz="1800" dirty="0" smtClean="0">
                <a:solidFill>
                  <a:schemeClr val="tx1"/>
                </a:solidFill>
                <a:ea typeface="굴림" pitchFamily="50" charset="-127"/>
              </a:rPr>
              <a:t>#&gt;yum install </a:t>
            </a:r>
            <a:r>
              <a:rPr kumimoji="1" lang="en-US" altLang="ko-KR" sz="1800" dirty="0" err="1" smtClean="0">
                <a:solidFill>
                  <a:schemeClr val="tx1"/>
                </a:solidFill>
                <a:ea typeface="굴림" pitchFamily="50" charset="-127"/>
              </a:rPr>
              <a:t>tftp</a:t>
            </a:r>
            <a:r>
              <a:rPr kumimoji="1" lang="en-US" altLang="ko-KR" sz="1800" dirty="0" smtClean="0">
                <a:solidFill>
                  <a:schemeClr val="tx1"/>
                </a:solidFill>
                <a:ea typeface="굴림" pitchFamily="50" charset="-127"/>
              </a:rPr>
              <a:t>*</a:t>
            </a:r>
            <a:endParaRPr kumimoji="1" lang="en-US" altLang="ko-KR" sz="1800" dirty="0">
              <a:solidFill>
                <a:schemeClr val="tx1"/>
              </a:solidFill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1484784"/>
            <a:ext cx="7848600" cy="480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1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TFTP </a:t>
            </a:r>
            <a:r>
              <a:rPr kumimoji="0" lang="ko-KR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환경설정</a:t>
            </a:r>
          </a:p>
          <a:p>
            <a:pPr marL="548640" marR="0" lvl="1" indent="-228600" algn="l" defTabSz="914400" rtl="0" eaLnBrk="1" fontAlgn="auto" latinLnBrk="1" hangingPunct="1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ko-K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Host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의 /</a:t>
            </a:r>
            <a:r>
              <a:rPr kumimoji="0" lang="en-US" altLang="ko-KR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home 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밑에 </a:t>
            </a:r>
            <a:r>
              <a:rPr kumimoji="0" lang="en-US" altLang="ko-KR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tftpboot</a:t>
            </a:r>
            <a:r>
              <a:rPr kumimoji="0" lang="ko-KR" altLang="en-US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라는 이름의 디렉토리를 </a:t>
            </a:r>
            <a:r>
              <a:rPr kumimoji="0" lang="ko-KR" altLang="en-US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만듬</a:t>
            </a:r>
            <a:endParaRPr kumimoji="0" lang="ko-KR" altLang="en-US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  <a:p>
            <a:pPr marL="548640" marR="0" lvl="1" indent="-228600" algn="l" defTabSz="914400" rtl="0" eaLnBrk="1" fontAlgn="auto" latinLnBrk="1" hangingPunct="1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ko-KR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만일 이 디렉터리를 변경하고 싶다면 위에서 환경설정 한 </a:t>
            </a:r>
            <a:r>
              <a:rPr kumimoji="0" lang="en-US" altLang="ko-K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tftp</a:t>
            </a:r>
            <a:r>
              <a:rPr kumimoji="0" lang="en-US" altLang="ko-K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</a:t>
            </a:r>
            <a:r>
              <a:rPr kumimoji="0" lang="ko-KR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파일에 있는 </a:t>
            </a:r>
            <a:r>
              <a:rPr kumimoji="0" lang="en-US" altLang="ko-KR" sz="1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server_args</a:t>
            </a:r>
            <a:r>
              <a:rPr kumimoji="0" lang="en-US" altLang="ko-KR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 </a:t>
            </a:r>
            <a:r>
              <a:rPr kumimoji="0" lang="ko-KR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굴림" pitchFamily="50" charset="-127"/>
                <a:cs typeface="+mn-cs"/>
              </a:rPr>
              <a:t>의 디렉터리를 변경</a:t>
            </a:r>
            <a:endParaRPr kumimoji="0" lang="ko-KR" alt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굴림" pitchFamily="50" charset="-127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500826" y="4286256"/>
            <a:ext cx="1917700" cy="596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57200" indent="-457200" algn="l"/>
            <a:r>
              <a:rPr lang="ko-KR" altLang="en-US" sz="1400" b="1" dirty="0">
                <a:ea typeface="굴림" pitchFamily="50" charset="-127"/>
              </a:rPr>
              <a:t>전송될 파일의 위치 </a:t>
            </a:r>
          </a:p>
          <a:p>
            <a:pPr marL="457200" indent="-457200" algn="l"/>
            <a:r>
              <a:rPr lang="ko-KR" altLang="en-US" sz="1400" b="1" dirty="0" err="1">
                <a:ea typeface="굴림" pitchFamily="50" charset="-127"/>
              </a:rPr>
              <a:t>디렉토리</a:t>
            </a:r>
            <a:endParaRPr lang="ko-KR" altLang="en-US" sz="1400" b="1" dirty="0">
              <a:ea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86124"/>
            <a:ext cx="45624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TFTP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cafe.naver.com/embeddedcrazyboys</a:t>
            </a:r>
            <a:endParaRPr lang="ko-KR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7704" y="2348880"/>
            <a:ext cx="5832648" cy="702361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63" tIns="46032" rIns="92063" bIns="46032"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#&gt;/etc/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init.d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/</a:t>
            </a:r>
            <a:r>
              <a:rPr kumimoji="1" lang="en-US" altLang="ko-KR" dirty="0" err="1" smtClean="0">
                <a:solidFill>
                  <a:schemeClr val="tx1"/>
                </a:solidFill>
                <a:ea typeface="굴림" pitchFamily="50" charset="-127"/>
              </a:rPr>
              <a:t>xinetd</a:t>
            </a:r>
            <a:r>
              <a:rPr kumimoji="1" lang="en-US" altLang="ko-KR" dirty="0" smtClean="0">
                <a:solidFill>
                  <a:schemeClr val="tx1"/>
                </a:solidFill>
                <a:ea typeface="굴림" pitchFamily="50" charset="-127"/>
              </a:rPr>
              <a:t> restart</a:t>
            </a:r>
          </a:p>
          <a:p>
            <a:pPr algn="l" eaLnBrk="1" hangingPunct="1">
              <a:spcBef>
                <a:spcPct val="20000"/>
              </a:spcBef>
              <a:buClr>
                <a:srgbClr val="808080"/>
              </a:buClr>
              <a:buSzPct val="80000"/>
              <a:buFont typeface="Wingdings" pitchFamily="2" charset="2"/>
              <a:buNone/>
            </a:pPr>
            <a:r>
              <a:rPr kumimoji="1" lang="en-US" altLang="ko-KR" dirty="0" smtClean="0">
                <a:ea typeface="굴림" pitchFamily="50" charset="-127"/>
              </a:rPr>
              <a:t>#&gt; </a:t>
            </a:r>
            <a:r>
              <a:rPr kumimoji="1" lang="en-US" altLang="ko-KR" dirty="0" err="1" smtClean="0">
                <a:ea typeface="굴림" pitchFamily="50" charset="-127"/>
              </a:rPr>
              <a:t>chkconfig</a:t>
            </a:r>
            <a:r>
              <a:rPr kumimoji="1" lang="en-US" altLang="ko-KR" dirty="0" smtClean="0">
                <a:ea typeface="굴림" pitchFamily="50" charset="-127"/>
              </a:rPr>
              <a:t> </a:t>
            </a:r>
            <a:r>
              <a:rPr kumimoji="1" lang="en-US" altLang="ko-KR" dirty="0" err="1" smtClean="0">
                <a:ea typeface="굴림" pitchFamily="50" charset="-127"/>
              </a:rPr>
              <a:t>tftp</a:t>
            </a:r>
            <a:r>
              <a:rPr kumimoji="1" lang="en-US" altLang="ko-KR" dirty="0" smtClean="0">
                <a:ea typeface="굴림" pitchFamily="50" charset="-127"/>
              </a:rPr>
              <a:t> on</a:t>
            </a:r>
            <a:endParaRPr kumimoji="1" lang="en-US" altLang="ko-KR" dirty="0" smtClean="0">
              <a:solidFill>
                <a:schemeClr val="tx1"/>
              </a:solidFill>
              <a:ea typeface="굴림" pitchFamily="50" charset="-127"/>
            </a:endParaRPr>
          </a:p>
        </p:txBody>
      </p:sp>
      <p:sp>
        <p:nvSpPr>
          <p:cNvPr id="7" name="내용 개체 틀 3"/>
          <p:cNvSpPr>
            <a:spLocks noGrp="1"/>
          </p:cNvSpPr>
          <p:nvPr>
            <p:ph sz="quarter" idx="1"/>
          </p:nvPr>
        </p:nvSpPr>
        <p:spPr>
          <a:xfrm>
            <a:off x="827584" y="1484784"/>
            <a:ext cx="7772400" cy="4572000"/>
          </a:xfrm>
        </p:spPr>
        <p:txBody>
          <a:bodyPr/>
          <a:lstStyle/>
          <a:p>
            <a:r>
              <a:rPr lang="ko-KR" altLang="en-US" dirty="0" smtClean="0"/>
              <a:t>리눅스 부팅 시 자동 활성 방법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56992"/>
            <a:ext cx="2314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992</Words>
  <Application>Microsoft Office PowerPoint</Application>
  <PresentationFormat>화면 슬라이드 쇼(4:3)</PresentationFormat>
  <Paragraphs>343</Paragraphs>
  <Slides>23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Office 테마</vt:lpstr>
      <vt:lpstr>망고100 보드로 놀아보자-4</vt:lpstr>
      <vt:lpstr>minicom 설정</vt:lpstr>
      <vt:lpstr>Minicom 설정</vt:lpstr>
      <vt:lpstr>TFTP</vt:lpstr>
      <vt:lpstr>TFTP</vt:lpstr>
      <vt:lpstr>TFTP(2)</vt:lpstr>
      <vt:lpstr>TFTP</vt:lpstr>
      <vt:lpstr>TFTP  </vt:lpstr>
      <vt:lpstr>TFTP </vt:lpstr>
      <vt:lpstr>TFTP  실습</vt:lpstr>
      <vt:lpstr>TFTP (VMWare 에서 설정)</vt:lpstr>
      <vt:lpstr>TFTP (HOST PC)</vt:lpstr>
      <vt:lpstr>TFTP 실습</vt:lpstr>
      <vt:lpstr>NFS(Network File System)</vt:lpstr>
      <vt:lpstr>NFS</vt:lpstr>
      <vt:lpstr>NFS</vt:lpstr>
      <vt:lpstr>TFTP/NFS를 이용한 부팅 시나리오</vt:lpstr>
      <vt:lpstr>NFS 서버 설정</vt:lpstr>
      <vt:lpstr>NFS 설정(예)</vt:lpstr>
      <vt:lpstr>NFS 서버 설정(2)</vt:lpstr>
      <vt:lpstr>NFS/TFTP 실습</vt:lpstr>
      <vt:lpstr>VNC 서버 설정 (Tip)</vt:lpstr>
      <vt:lpstr>VNC Client 설정</vt:lpstr>
    </vt:vector>
  </TitlesOfParts>
  <Company>crztech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망고100 보드로 놀아보자-4</dc:title>
  <dc:creator>icanjji</dc:creator>
  <cp:lastModifiedBy>icanjji</cp:lastModifiedBy>
  <cp:revision>1</cp:revision>
  <dcterms:created xsi:type="dcterms:W3CDTF">2010-08-06T12:14:02Z</dcterms:created>
  <dcterms:modified xsi:type="dcterms:W3CDTF">2010-08-06T12:19:54Z</dcterms:modified>
</cp:coreProperties>
</file>