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1205C-28E6-4710-8DA3-721183632BB0}" type="datetimeFigureOut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169C0-A903-4E9A-9DEC-41EF69E89C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EDCA-9903-4BAE-8EB0-C9811BC2C04F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F903-54DD-4848-BC43-90025B04C41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D158D-EF28-41C6-BC92-217BB1B96DB1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F903-54DD-4848-BC43-90025B04C41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1234-5602-4F60-B1E0-FC621416B101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F903-54DD-4848-BC43-90025B04C41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A0A9-F88B-44B3-BFE0-CF743FDE88ED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F903-54DD-4848-BC43-90025B04C41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A943-8B26-4C2B-9075-839C39148E96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F903-54DD-4848-BC43-90025B04C41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D99B-AB7F-4E73-B6BD-905D3C84AF6A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F903-54DD-4848-BC43-90025B04C41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AEF1-39D7-481D-9189-015D040CF2A9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F903-54DD-4848-BC43-90025B04C41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4142C-FC65-46D0-B156-9BD33FD95C70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F903-54DD-4848-BC43-90025B04C41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958B-EBA3-46D3-8724-D510A02574B3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F903-54DD-4848-BC43-90025B04C41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3E41-C4BA-4BD5-BE4E-BE0CDE0A8473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F903-54DD-4848-BC43-90025B04C41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B1627-8A63-44A6-833D-33E15CB31938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F903-54DD-4848-BC43-90025B04C41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39505-5896-4C58-8C5C-6E1E58CA4AB7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F903-54DD-4848-BC43-90025B04C41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java.sun.com/javase/downloads/widget/jdk6.js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sourcery.com/sgpp/lite/arm/portal/release1033" TargetMode="External"/><Relationship Id="rId2" Type="http://schemas.openxmlformats.org/officeDocument/2006/relationships/hyperlink" Target="http://crztech.iptime.org:8080/Release/Toolchain/cross-4.2.2-eabi.tar.bz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망고</a:t>
            </a:r>
            <a:r>
              <a:rPr lang="en-US" altLang="ko-KR" dirty="0" smtClean="0"/>
              <a:t>100 </a:t>
            </a:r>
            <a:r>
              <a:rPr lang="ko-KR" altLang="en-US" dirty="0" smtClean="0"/>
              <a:t>보드로 놀아보자</a:t>
            </a:r>
            <a:r>
              <a:rPr lang="en-US" altLang="ko-KR" dirty="0" smtClean="0"/>
              <a:t>-3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Vi </a:t>
            </a:r>
            <a:r>
              <a:rPr lang="ko-KR" altLang="en-US" dirty="0" smtClean="0"/>
              <a:t>편집기</a:t>
            </a:r>
            <a:r>
              <a:rPr lang="en-US" altLang="ko-KR" dirty="0" smtClean="0"/>
              <a:t>,</a:t>
            </a:r>
            <a:r>
              <a:rPr lang="en-US" altLang="ko-KR" dirty="0" err="1" smtClean="0"/>
              <a:t>Toolchain,JDK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설치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01688" y="285750"/>
            <a:ext cx="7696200" cy="914400"/>
          </a:xfrm>
        </p:spPr>
        <p:txBody>
          <a:bodyPr/>
          <a:lstStyle/>
          <a:p>
            <a:r>
              <a:rPr lang="en-US" altLang="ko-KR" dirty="0" err="1">
                <a:ea typeface="굴림" pitchFamily="50" charset="-127"/>
              </a:rPr>
              <a:t>Toolchain</a:t>
            </a:r>
            <a:endParaRPr lang="ko-KR" altLang="en-US" dirty="0">
              <a:ea typeface="굴림" pitchFamily="50" charset="-127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2000" y="1371600"/>
            <a:ext cx="7848600" cy="480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altLang="ko-KR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Tool chain Test - Test </a:t>
            </a:r>
            <a:r>
              <a:rPr kumimoji="0" lang="ko-KR" alt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용 파일 생성</a:t>
            </a:r>
          </a:p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ko-KR" altLang="en-US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  <a:cs typeface="+mn-cs"/>
            </a:endParaRPr>
          </a:p>
          <a:p>
            <a:pPr marL="548640" marR="0" lvl="1" indent="-228600" algn="l" defTabSz="914400" rtl="0" eaLnBrk="1" fontAlgn="auto" latinLnBrk="1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  <a:cs typeface="+mn-cs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39763" y="1909763"/>
            <a:ext cx="5702300" cy="4152536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63" tIns="46032" rIns="92063" bIns="46032">
            <a:spAutoFit/>
          </a:bodyPr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#&gt; vi </a:t>
            </a: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hello.c</a:t>
            </a:r>
            <a:endParaRPr kumimoji="1" lang="en-US" altLang="ko-KR" dirty="0">
              <a:solidFill>
                <a:schemeClr val="tx1"/>
              </a:solidFill>
              <a:ea typeface="굴림" pitchFamily="50" charset="-127"/>
            </a:endParaRP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>
                <a:ea typeface="굴림" pitchFamily="50" charset="-127"/>
              </a:rPr>
              <a:t>#include&lt;</a:t>
            </a:r>
            <a:r>
              <a:rPr kumimoji="1" lang="en-US" altLang="ko-KR" dirty="0" err="1">
                <a:ea typeface="굴림" pitchFamily="50" charset="-127"/>
              </a:rPr>
              <a:t>stdio.h</a:t>
            </a:r>
            <a:r>
              <a:rPr kumimoji="1" lang="en-US" altLang="ko-KR" dirty="0">
                <a:ea typeface="굴림" pitchFamily="50" charset="-127"/>
              </a:rPr>
              <a:t>&gt;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 err="1">
                <a:ea typeface="굴림" pitchFamily="50" charset="-127"/>
              </a:rPr>
              <a:t>int</a:t>
            </a:r>
            <a:r>
              <a:rPr kumimoji="1" lang="en-US" altLang="ko-KR" dirty="0">
                <a:ea typeface="굴림" pitchFamily="50" charset="-127"/>
              </a:rPr>
              <a:t> main(void) {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>
                <a:ea typeface="굴림" pitchFamily="50" charset="-127"/>
              </a:rPr>
              <a:t>	</a:t>
            </a:r>
            <a:r>
              <a:rPr kumimoji="1" lang="en-US" altLang="ko-KR" dirty="0" err="1">
                <a:ea typeface="굴림" pitchFamily="50" charset="-127"/>
              </a:rPr>
              <a:t>printf</a:t>
            </a:r>
            <a:r>
              <a:rPr kumimoji="1" lang="en-US" altLang="ko-KR" dirty="0">
                <a:ea typeface="굴림" pitchFamily="50" charset="-127"/>
              </a:rPr>
              <a:t>(“Hello Embedded”);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>
                <a:ea typeface="굴림" pitchFamily="50" charset="-127"/>
              </a:rPr>
              <a:t>   return 0;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>
                <a:ea typeface="굴림" pitchFamily="50" charset="-127"/>
              </a:rPr>
              <a:t>}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#&gt; gcc –o hello </a:t>
            </a: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hello.c</a:t>
            </a:r>
            <a:endParaRPr kumimoji="1" lang="en-US" altLang="ko-KR" dirty="0">
              <a:solidFill>
                <a:schemeClr val="tx1"/>
              </a:solidFill>
              <a:ea typeface="굴림" pitchFamily="50" charset="-127"/>
            </a:endParaRP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#&gt; arm-</a:t>
            </a: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linux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-</a:t>
            </a: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gcc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 –o hello-arm </a:t>
            </a: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hello.c</a:t>
            </a:r>
            <a:endParaRPr kumimoji="1" lang="en-US" altLang="ko-KR" dirty="0">
              <a:solidFill>
                <a:schemeClr val="tx1"/>
              </a:solidFill>
              <a:ea typeface="굴림" pitchFamily="50" charset="-127"/>
            </a:endParaRP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#&gt; </a:t>
            </a: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ls</a:t>
            </a:r>
            <a:endParaRPr kumimoji="1" lang="en-US" altLang="ko-KR" dirty="0">
              <a:solidFill>
                <a:schemeClr val="tx1"/>
              </a:solidFill>
              <a:ea typeface="굴림" pitchFamily="50" charset="-127"/>
            </a:endParaRP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#&gt; file hello</a:t>
            </a:r>
          </a:p>
          <a:p>
            <a:pPr algn="l" eaLnBrk="1" latinLnBrk="1" hangingPunct="1">
              <a:spcBef>
                <a:spcPct val="20000"/>
              </a:spcBef>
            </a:pPr>
            <a:r>
              <a:rPr kumimoji="1" lang="ko-KR" altLang="en-US" dirty="0">
                <a:solidFill>
                  <a:schemeClr val="tx1"/>
                </a:solidFill>
                <a:ea typeface="굴림" pitchFamily="50" charset="-127"/>
              </a:rPr>
              <a:t># ./</a:t>
            </a: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hello</a:t>
            </a:r>
            <a:endParaRPr kumimoji="1" lang="en-US" altLang="ko-KR" sz="2000" dirty="0">
              <a:solidFill>
                <a:schemeClr val="tx1"/>
              </a:solidFill>
              <a:ea typeface="굴림" pitchFamily="50" charset="-127"/>
            </a:endParaRP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#&gt; file hello-arm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ko-KR" altLang="en-US" sz="1400" b="1" dirty="0">
                <a:solidFill>
                  <a:srgbClr val="000099"/>
                </a:solidFill>
                <a:ea typeface="굴림" pitchFamily="50" charset="-127"/>
              </a:rPr>
              <a:t>다음과 같은 결과가 나오면.. 크로스 개발 환경이 제대로 설치가 된 것이다</a:t>
            </a:r>
            <a:r>
              <a:rPr lang="ko-KR" altLang="en-US" sz="1400" b="1" dirty="0" smtClean="0">
                <a:solidFill>
                  <a:srgbClr val="000099"/>
                </a:solidFill>
                <a:ea typeface="굴림" pitchFamily="50" charset="-127"/>
              </a:rPr>
              <a:t>.</a:t>
            </a:r>
            <a:endParaRPr lang="ko-KR" altLang="en-US" sz="1400" b="1" dirty="0">
              <a:solidFill>
                <a:srgbClr val="000099"/>
              </a:solidFill>
              <a:ea typeface="굴림" pitchFamily="50" charset="-127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477000" y="2003425"/>
            <a:ext cx="2413000" cy="692150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 algn="l"/>
            <a:endParaRPr lang="en-US" altLang="ko-KR" sz="1400" b="1">
              <a:ea typeface="굴림" pitchFamily="50" charset="-127"/>
            </a:endParaRPr>
          </a:p>
          <a:p>
            <a:pPr marL="457200" indent="-457200" algn="l"/>
            <a:r>
              <a:rPr lang="en-US" altLang="ko-KR" sz="1400" b="1">
                <a:ea typeface="굴림" pitchFamily="50" charset="-127"/>
              </a:rPr>
              <a:t>VI </a:t>
            </a:r>
            <a:r>
              <a:rPr lang="ko-KR" altLang="en-US" sz="1400" b="1">
                <a:ea typeface="굴림" pitchFamily="50" charset="-127"/>
              </a:rPr>
              <a:t>에디터를 사용해서 샘플</a:t>
            </a:r>
          </a:p>
          <a:p>
            <a:pPr marL="457200" indent="-457200" algn="l"/>
            <a:r>
              <a:rPr lang="ko-KR" altLang="en-US" sz="1400" b="1">
                <a:ea typeface="굴림" pitchFamily="50" charset="-127"/>
              </a:rPr>
              <a:t>프로그램 생성</a:t>
            </a:r>
          </a:p>
          <a:p>
            <a:pPr marL="457200" indent="-457200" algn="l"/>
            <a:endParaRPr lang="ko-KR" altLang="en-US" sz="1400" b="1">
              <a:ea typeface="굴림" pitchFamily="50" charset="-127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515100" y="3159125"/>
            <a:ext cx="2413000" cy="250825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 algn="l"/>
            <a:endParaRPr lang="en-US" altLang="ko-KR" sz="1400" b="1">
              <a:ea typeface="굴림" pitchFamily="50" charset="-127"/>
            </a:endParaRPr>
          </a:p>
          <a:p>
            <a:pPr marL="457200" indent="-457200" algn="l"/>
            <a:r>
              <a:rPr lang="en-US" altLang="ko-KR" sz="1400" b="1">
                <a:ea typeface="굴림" pitchFamily="50" charset="-127"/>
              </a:rPr>
              <a:t>I386 </a:t>
            </a:r>
            <a:r>
              <a:rPr lang="ko-KR" altLang="en-US" sz="1400" b="1">
                <a:ea typeface="굴림" pitchFamily="50" charset="-127"/>
              </a:rPr>
              <a:t>용 프로그램 생성</a:t>
            </a:r>
          </a:p>
          <a:p>
            <a:pPr marL="457200" indent="-457200" algn="l"/>
            <a:endParaRPr lang="ko-KR" altLang="en-US" sz="1400" b="1">
              <a:ea typeface="굴림" pitchFamily="50" charset="-127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>
            <a:off x="3254375" y="2187575"/>
            <a:ext cx="32131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>
            <a:off x="3273425" y="3311525"/>
            <a:ext cx="3213100" cy="36195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524625" y="3559175"/>
            <a:ext cx="2413000" cy="250825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 algn="l"/>
            <a:endParaRPr lang="en-US" altLang="ko-KR" sz="1400" b="1">
              <a:ea typeface="굴림" pitchFamily="50" charset="-127"/>
            </a:endParaRPr>
          </a:p>
          <a:p>
            <a:pPr marL="457200" indent="-457200" algn="l"/>
            <a:r>
              <a:rPr lang="en-US" altLang="ko-KR" sz="1400" b="1">
                <a:ea typeface="굴림" pitchFamily="50" charset="-127"/>
              </a:rPr>
              <a:t>ARM </a:t>
            </a:r>
            <a:r>
              <a:rPr lang="ko-KR" altLang="en-US" sz="1400" b="1">
                <a:ea typeface="굴림" pitchFamily="50" charset="-127"/>
              </a:rPr>
              <a:t>용 프로그램 생성</a:t>
            </a:r>
          </a:p>
          <a:p>
            <a:pPr marL="457200" indent="-457200" algn="l"/>
            <a:endParaRPr lang="ko-KR" altLang="en-US" sz="1400" b="1">
              <a:ea typeface="굴림" pitchFamily="50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H="1">
            <a:off x="4178300" y="3683000"/>
            <a:ext cx="2308225" cy="32385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4312" y="5805264"/>
            <a:ext cx="6096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JAVA </a:t>
            </a:r>
            <a:r>
              <a:rPr lang="ko-KR" altLang="en-US" dirty="0" smtClean="0"/>
              <a:t> </a:t>
            </a:r>
            <a:r>
              <a:rPr lang="en-US" altLang="ko-KR" dirty="0" smtClean="0"/>
              <a:t>JDK</a:t>
            </a:r>
            <a:r>
              <a:rPr lang="ko-KR" altLang="en-US" dirty="0" smtClean="0"/>
              <a:t>설치</a:t>
            </a:r>
            <a:r>
              <a:rPr lang="en-US" altLang="ko-KR" dirty="0" smtClean="0"/>
              <a:t>-1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http://java.sun.com/javase/downloads/widget/jdk6.jsp</a:t>
            </a:r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673821"/>
            <a:ext cx="7351713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JAVA </a:t>
            </a:r>
            <a:r>
              <a:rPr lang="ko-KR" altLang="en-US" dirty="0" smtClean="0"/>
              <a:t> </a:t>
            </a:r>
            <a:r>
              <a:rPr lang="en-US" altLang="ko-KR" dirty="0" smtClean="0"/>
              <a:t>JDK</a:t>
            </a:r>
            <a:r>
              <a:rPr lang="ko-KR" altLang="en-US" dirty="0" smtClean="0"/>
              <a:t>설치</a:t>
            </a:r>
            <a:r>
              <a:rPr lang="en-US" altLang="ko-KR" dirty="0" smtClean="0"/>
              <a:t>-2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Binary</a:t>
            </a:r>
            <a:r>
              <a:rPr lang="ko-KR" altLang="en-US" dirty="0" smtClean="0"/>
              <a:t>  </a:t>
            </a:r>
            <a:r>
              <a:rPr lang="en-US" altLang="ko-KR" dirty="0" smtClean="0"/>
              <a:t>Download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04864"/>
            <a:ext cx="55911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JAVA JDK</a:t>
            </a:r>
            <a:r>
              <a:rPr lang="ko-KR" altLang="en-US" dirty="0" smtClean="0"/>
              <a:t>설치</a:t>
            </a:r>
            <a:r>
              <a:rPr lang="en-US" altLang="ko-KR" dirty="0" smtClean="0"/>
              <a:t>-3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#</a:t>
            </a:r>
            <a:r>
              <a:rPr lang="en-US" altLang="ko-KR" dirty="0" err="1" smtClean="0"/>
              <a:t>sudo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mkdir</a:t>
            </a:r>
            <a:r>
              <a:rPr lang="en-US" altLang="ko-KR" dirty="0" smtClean="0"/>
              <a:t> /</a:t>
            </a:r>
            <a:r>
              <a:rPr lang="en-US" altLang="ko-KR" dirty="0" err="1" smtClean="0"/>
              <a:t>usr</a:t>
            </a:r>
            <a:r>
              <a:rPr lang="en-US" altLang="ko-KR" dirty="0" smtClean="0"/>
              <a:t>/local/java</a:t>
            </a:r>
          </a:p>
          <a:p>
            <a:r>
              <a:rPr lang="en-US" altLang="ko-KR" dirty="0" smtClean="0"/>
              <a:t>#</a:t>
            </a:r>
            <a:r>
              <a:rPr lang="en-US" altLang="ko-KR" dirty="0" err="1" smtClean="0"/>
              <a:t>sudo</a:t>
            </a:r>
            <a:r>
              <a:rPr lang="en-US" altLang="ko-KR" dirty="0" smtClean="0"/>
              <a:t> cp jdk-6u20-linux-i586.bin /</a:t>
            </a:r>
            <a:r>
              <a:rPr lang="en-US" altLang="ko-KR" dirty="0" err="1" smtClean="0"/>
              <a:t>usr</a:t>
            </a:r>
            <a:r>
              <a:rPr lang="en-US" altLang="ko-KR" dirty="0" smtClean="0"/>
              <a:t>/local/java</a:t>
            </a:r>
          </a:p>
          <a:p>
            <a:r>
              <a:rPr lang="en-US" altLang="ko-KR" dirty="0" smtClean="0"/>
              <a:t>#</a:t>
            </a:r>
            <a:r>
              <a:rPr lang="en-US" altLang="ko-KR" dirty="0" err="1" smtClean="0"/>
              <a:t>sudo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chmod</a:t>
            </a:r>
            <a:r>
              <a:rPr lang="en-US" altLang="ko-KR" dirty="0" smtClean="0"/>
              <a:t> 755 jdk-6u20-linux-i586.bin</a:t>
            </a:r>
          </a:p>
          <a:p>
            <a:r>
              <a:rPr lang="en-US" altLang="ko-KR" dirty="0" smtClean="0"/>
              <a:t>#</a:t>
            </a:r>
            <a:r>
              <a:rPr lang="en-US" altLang="ko-KR" dirty="0" err="1" smtClean="0"/>
              <a:t>sudo</a:t>
            </a:r>
            <a:r>
              <a:rPr lang="en-US" altLang="ko-KR" dirty="0" smtClean="0"/>
              <a:t> ./ jdk-6u20-linux-i586.bin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JAVA JDK</a:t>
            </a:r>
            <a:r>
              <a:rPr lang="ko-KR" altLang="en-US" dirty="0" smtClean="0"/>
              <a:t>설치</a:t>
            </a:r>
            <a:r>
              <a:rPr lang="en-US" altLang="ko-KR" dirty="0" smtClean="0"/>
              <a:t>-4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#vim ~/.</a:t>
            </a:r>
            <a:r>
              <a:rPr lang="en-US" altLang="ko-KR" dirty="0" err="1" smtClean="0"/>
              <a:t>bashrc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#source ~/.</a:t>
            </a:r>
            <a:r>
              <a:rPr lang="en-US" altLang="ko-KR" dirty="0" err="1" smtClean="0"/>
              <a:t>bashrc</a:t>
            </a:r>
            <a:endParaRPr lang="en-US" altLang="ko-KR" dirty="0" smtClean="0"/>
          </a:p>
          <a:p>
            <a:r>
              <a:rPr lang="en-US" altLang="ko-KR" dirty="0" smtClean="0"/>
              <a:t>#which java </a:t>
            </a:r>
            <a:endParaRPr lang="ko-KR" alt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348880"/>
            <a:ext cx="51911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US" altLang="ko-KR">
                <a:ea typeface="굴림" pitchFamily="50" charset="-127"/>
              </a:rPr>
              <a:t>vi </a:t>
            </a:r>
            <a:r>
              <a:rPr lang="ko-KR" altLang="en-US">
                <a:ea typeface="굴림" pitchFamily="50" charset="-127"/>
              </a:rPr>
              <a:t>편집기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9600" cy="41036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ko-KR" altLang="en-US" sz="2000">
                <a:ea typeface="굴림" pitchFamily="50" charset="-127"/>
              </a:rPr>
              <a:t>실행 방법: </a:t>
            </a:r>
            <a:r>
              <a:rPr lang="en-US" altLang="ko-KR" sz="2000">
                <a:ea typeface="굴림" pitchFamily="50" charset="-127"/>
              </a:rPr>
              <a:t>vi </a:t>
            </a:r>
            <a:r>
              <a:rPr lang="ko-KR" altLang="en-US" sz="2000">
                <a:ea typeface="굴림" pitchFamily="50" charset="-127"/>
              </a:rPr>
              <a:t>명령어 뒤에 파일 이름</a:t>
            </a:r>
          </a:p>
          <a:p>
            <a:pPr>
              <a:lnSpc>
                <a:spcPct val="80000"/>
              </a:lnSpc>
            </a:pPr>
            <a:r>
              <a:rPr lang="en-US" altLang="ko-KR" sz="2000">
                <a:ea typeface="굴림" pitchFamily="50" charset="-127"/>
              </a:rPr>
              <a:t>vi </a:t>
            </a:r>
            <a:r>
              <a:rPr lang="ko-KR" altLang="en-US" sz="2000">
                <a:ea typeface="굴림" pitchFamily="50" charset="-127"/>
              </a:rPr>
              <a:t>실행 시 시작하는 모드는 명령 모드</a:t>
            </a:r>
          </a:p>
          <a:p>
            <a:pPr>
              <a:lnSpc>
                <a:spcPct val="80000"/>
              </a:lnSpc>
            </a:pPr>
            <a:r>
              <a:rPr lang="ko-KR" altLang="en-US" sz="2000">
                <a:ea typeface="굴림" pitchFamily="50" charset="-127"/>
              </a:rPr>
              <a:t>편집기 모드</a:t>
            </a:r>
            <a:endParaRPr lang="ko-KR" altLang="en-US" sz="2000">
              <a:solidFill>
                <a:srgbClr val="FF3300"/>
              </a:solidFill>
              <a:ea typeface="굴림" pitchFamily="50" charset="-127"/>
            </a:endParaRPr>
          </a:p>
          <a:p>
            <a:pPr lvl="1">
              <a:lnSpc>
                <a:spcPct val="80000"/>
              </a:lnSpc>
            </a:pPr>
            <a:r>
              <a:rPr lang="ko-KR" altLang="en-US" sz="1800">
                <a:solidFill>
                  <a:srgbClr val="FF3300"/>
                </a:solidFill>
                <a:ea typeface="굴림" pitchFamily="50" charset="-127"/>
              </a:rPr>
              <a:t>입력모드 혹은 편집모드</a:t>
            </a:r>
            <a:r>
              <a:rPr lang="ko-KR" altLang="en-US" sz="1800">
                <a:solidFill>
                  <a:srgbClr val="4D4D4D"/>
                </a:solidFill>
                <a:ea typeface="굴림" pitchFamily="50" charset="-127"/>
              </a:rPr>
              <a:t> </a:t>
            </a:r>
            <a:r>
              <a:rPr lang="ko-KR" altLang="en-US" sz="1800">
                <a:solidFill>
                  <a:schemeClr val="tx1"/>
                </a:solidFill>
                <a:ea typeface="굴림" pitchFamily="50" charset="-127"/>
              </a:rPr>
              <a:t>– 글자를 입력할 수 있는 모드 </a:t>
            </a:r>
          </a:p>
          <a:p>
            <a:pPr lvl="2">
              <a:lnSpc>
                <a:spcPct val="80000"/>
              </a:lnSpc>
            </a:pPr>
            <a:r>
              <a:rPr lang="ko-KR" altLang="en-US" sz="1600">
                <a:solidFill>
                  <a:schemeClr val="tx1"/>
                </a:solidFill>
                <a:ea typeface="굴림" pitchFamily="50" charset="-127"/>
              </a:rPr>
              <a:t>모드변환방법 - 명령모드에서 </a:t>
            </a:r>
            <a:r>
              <a:rPr lang="en-US" altLang="ko-KR" sz="1600">
                <a:solidFill>
                  <a:schemeClr val="tx1"/>
                </a:solidFill>
                <a:ea typeface="굴림" pitchFamily="50" charset="-127"/>
              </a:rPr>
              <a:t>a,A,i,o,O</a:t>
            </a:r>
            <a:r>
              <a:rPr lang="ko-KR" altLang="en-US" sz="1600">
                <a:solidFill>
                  <a:schemeClr val="tx1"/>
                </a:solidFill>
                <a:ea typeface="굴림" pitchFamily="50" charset="-127"/>
              </a:rPr>
              <a:t>를 입력 했을 때 </a:t>
            </a:r>
          </a:p>
          <a:p>
            <a:pPr lvl="1">
              <a:lnSpc>
                <a:spcPct val="80000"/>
              </a:lnSpc>
            </a:pPr>
            <a:r>
              <a:rPr lang="ko-KR" altLang="en-US" sz="1800">
                <a:solidFill>
                  <a:srgbClr val="FF3300"/>
                </a:solidFill>
                <a:ea typeface="굴림" pitchFamily="50" charset="-127"/>
              </a:rPr>
              <a:t>명령모드 혹은 </a:t>
            </a:r>
            <a:r>
              <a:rPr lang="en-US" altLang="ko-KR" sz="1800">
                <a:solidFill>
                  <a:srgbClr val="FF3300"/>
                </a:solidFill>
                <a:ea typeface="굴림" pitchFamily="50" charset="-127"/>
              </a:rPr>
              <a:t>ESC</a:t>
            </a:r>
            <a:r>
              <a:rPr lang="ko-KR" altLang="en-US" sz="1800">
                <a:solidFill>
                  <a:srgbClr val="FF3300"/>
                </a:solidFill>
                <a:ea typeface="굴림" pitchFamily="50" charset="-127"/>
              </a:rPr>
              <a:t>모드</a:t>
            </a:r>
            <a:r>
              <a:rPr lang="ko-KR" altLang="en-US" sz="1800">
                <a:solidFill>
                  <a:srgbClr val="4D4D4D"/>
                </a:solidFill>
                <a:ea typeface="굴림" pitchFamily="50" charset="-127"/>
              </a:rPr>
              <a:t> – </a:t>
            </a:r>
            <a:r>
              <a:rPr lang="ko-KR" altLang="en-US" sz="1800">
                <a:solidFill>
                  <a:schemeClr val="tx1"/>
                </a:solidFill>
                <a:ea typeface="굴림" pitchFamily="50" charset="-127"/>
              </a:rPr>
              <a:t>커서이동 및 기타 명령어처리</a:t>
            </a:r>
          </a:p>
          <a:p>
            <a:pPr lvl="2">
              <a:lnSpc>
                <a:spcPct val="80000"/>
              </a:lnSpc>
            </a:pPr>
            <a:r>
              <a:rPr lang="ko-KR" altLang="en-US" sz="1600">
                <a:solidFill>
                  <a:schemeClr val="tx1"/>
                </a:solidFill>
                <a:ea typeface="굴림" pitchFamily="50" charset="-127"/>
              </a:rPr>
              <a:t>모드변환방법 - 실행모드 혹은 입력모드에서 </a:t>
            </a:r>
            <a:r>
              <a:rPr lang="en-US" altLang="ko-KR" sz="1600">
                <a:solidFill>
                  <a:schemeClr val="tx1"/>
                </a:solidFill>
                <a:ea typeface="굴림" pitchFamily="50" charset="-127"/>
              </a:rPr>
              <a:t>ESC</a:t>
            </a:r>
            <a:r>
              <a:rPr lang="ko-KR" altLang="en-US" sz="1600">
                <a:solidFill>
                  <a:schemeClr val="tx1"/>
                </a:solidFill>
                <a:ea typeface="굴림" pitchFamily="50" charset="-127"/>
              </a:rPr>
              <a:t>키를 눌렀을 때</a:t>
            </a:r>
          </a:p>
          <a:p>
            <a:pPr lvl="1">
              <a:lnSpc>
                <a:spcPct val="80000"/>
              </a:lnSpc>
            </a:pPr>
            <a:r>
              <a:rPr lang="ko-KR" altLang="en-US" sz="1800">
                <a:solidFill>
                  <a:srgbClr val="FF3300"/>
                </a:solidFill>
                <a:ea typeface="굴림" pitchFamily="50" charset="-127"/>
              </a:rPr>
              <a:t>실행모드 혹은 콜론모드</a:t>
            </a:r>
            <a:r>
              <a:rPr lang="ko-KR" altLang="en-US" sz="1800">
                <a:solidFill>
                  <a:srgbClr val="4D4D4D"/>
                </a:solidFill>
                <a:ea typeface="굴림" pitchFamily="50" charset="-127"/>
              </a:rPr>
              <a:t> – </a:t>
            </a:r>
            <a:r>
              <a:rPr lang="ko-KR" altLang="en-US" sz="1800">
                <a:solidFill>
                  <a:schemeClr val="tx1"/>
                </a:solidFill>
                <a:ea typeface="굴림" pitchFamily="50" charset="-127"/>
              </a:rPr>
              <a:t>내용바꾸기 및 기타 </a:t>
            </a:r>
          </a:p>
          <a:p>
            <a:pPr lvl="2">
              <a:lnSpc>
                <a:spcPct val="80000"/>
              </a:lnSpc>
            </a:pPr>
            <a:r>
              <a:rPr lang="ko-KR" altLang="en-US" sz="1600">
                <a:solidFill>
                  <a:schemeClr val="tx1"/>
                </a:solidFill>
                <a:ea typeface="굴림" pitchFamily="50" charset="-127"/>
              </a:rPr>
              <a:t>모드변환방법 - 명령모드에서 콜론(:)을 입력했을 때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4343400"/>
            <a:ext cx="6019800" cy="1546225"/>
            <a:chOff x="768" y="2482"/>
            <a:chExt cx="3792" cy="974"/>
          </a:xfrm>
        </p:grpSpPr>
        <p:sp>
          <p:nvSpPr>
            <p:cNvPr id="289797" name="Line 5"/>
            <p:cNvSpPr>
              <a:spLocks noChangeShapeType="1"/>
            </p:cNvSpPr>
            <p:nvPr/>
          </p:nvSpPr>
          <p:spPr bwMode="auto">
            <a:xfrm flipH="1">
              <a:off x="1488" y="2832"/>
              <a:ext cx="907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289798" name="Line 6"/>
            <p:cNvSpPr>
              <a:spLocks noChangeShapeType="1"/>
            </p:cNvSpPr>
            <p:nvPr/>
          </p:nvSpPr>
          <p:spPr bwMode="auto">
            <a:xfrm>
              <a:off x="1457" y="3134"/>
              <a:ext cx="907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289799" name="Line 7"/>
            <p:cNvSpPr>
              <a:spLocks noChangeShapeType="1"/>
            </p:cNvSpPr>
            <p:nvPr/>
          </p:nvSpPr>
          <p:spPr bwMode="auto">
            <a:xfrm flipH="1">
              <a:off x="2976" y="3120"/>
              <a:ext cx="907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289800" name="Line 8"/>
            <p:cNvSpPr>
              <a:spLocks noChangeShapeType="1"/>
            </p:cNvSpPr>
            <p:nvPr/>
          </p:nvSpPr>
          <p:spPr bwMode="auto">
            <a:xfrm>
              <a:off x="2976" y="2832"/>
              <a:ext cx="907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289801" name="Rectangle 9"/>
            <p:cNvSpPr>
              <a:spLocks noChangeArrowheads="1"/>
            </p:cNvSpPr>
            <p:nvPr/>
          </p:nvSpPr>
          <p:spPr bwMode="auto">
            <a:xfrm>
              <a:off x="1714" y="3134"/>
              <a:ext cx="4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400" b="0">
                  <a:solidFill>
                    <a:srgbClr val="FF3300"/>
                  </a:solidFill>
                  <a:latin typeface="Times New Roman" pitchFamily="18" charset="0"/>
                </a:rPr>
                <a:t>ESC</a:t>
              </a:r>
            </a:p>
          </p:txBody>
        </p:sp>
        <p:sp>
          <p:nvSpPr>
            <p:cNvPr id="289802" name="Rectangle 10"/>
            <p:cNvSpPr>
              <a:spLocks noChangeArrowheads="1"/>
            </p:cNvSpPr>
            <p:nvPr/>
          </p:nvSpPr>
          <p:spPr bwMode="auto">
            <a:xfrm>
              <a:off x="3271" y="2482"/>
              <a:ext cx="2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ko-KR" altLang="en-US" sz="3200">
                  <a:solidFill>
                    <a:srgbClr val="FF3300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289803" name="Rectangle 11"/>
            <p:cNvSpPr>
              <a:spLocks noChangeArrowheads="1"/>
            </p:cNvSpPr>
            <p:nvPr/>
          </p:nvSpPr>
          <p:spPr bwMode="auto">
            <a:xfrm>
              <a:off x="1536" y="2496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ko-KR" altLang="en-US" sz="2400" b="0">
                  <a:solidFill>
                    <a:srgbClr val="FF3300"/>
                  </a:solidFill>
                  <a:latin typeface="Times New Roman" pitchFamily="18" charset="0"/>
                </a:rPr>
                <a:t>입력명령</a:t>
              </a:r>
            </a:p>
          </p:txBody>
        </p:sp>
        <p:sp>
          <p:nvSpPr>
            <p:cNvPr id="289804" name="Rectangle 12"/>
            <p:cNvSpPr>
              <a:spLocks noChangeArrowheads="1"/>
            </p:cNvSpPr>
            <p:nvPr/>
          </p:nvSpPr>
          <p:spPr bwMode="auto">
            <a:xfrm>
              <a:off x="2928" y="3168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ko-KR" altLang="en-US" sz="2400" b="0">
                  <a:solidFill>
                    <a:srgbClr val="FF3300"/>
                  </a:solidFill>
                  <a:latin typeface="Times New Roman" pitchFamily="18" charset="0"/>
                </a:rPr>
                <a:t>실행완료</a:t>
              </a:r>
            </a:p>
          </p:txBody>
        </p:sp>
        <p:sp>
          <p:nvSpPr>
            <p:cNvPr id="289805" name="Oval 13"/>
            <p:cNvSpPr>
              <a:spLocks noChangeArrowheads="1"/>
            </p:cNvSpPr>
            <p:nvPr/>
          </p:nvSpPr>
          <p:spPr bwMode="auto">
            <a:xfrm>
              <a:off x="3888" y="2544"/>
              <a:ext cx="672" cy="86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ko-KR" altLang="en-US" sz="2400" b="0">
                  <a:solidFill>
                    <a:schemeClr val="tx1"/>
                  </a:solidFill>
                  <a:latin typeface="Times New Roman" pitchFamily="18" charset="0"/>
                </a:rPr>
                <a:t>실행</a:t>
              </a:r>
            </a:p>
            <a:p>
              <a:pPr>
                <a:spcBef>
                  <a:spcPct val="0"/>
                </a:spcBef>
              </a:pPr>
              <a:r>
                <a:rPr lang="ko-KR" altLang="en-US" sz="2400" b="0">
                  <a:solidFill>
                    <a:schemeClr val="tx1"/>
                  </a:solidFill>
                  <a:latin typeface="Times New Roman" pitchFamily="18" charset="0"/>
                </a:rPr>
                <a:t>모드</a:t>
              </a:r>
            </a:p>
          </p:txBody>
        </p:sp>
        <p:sp>
          <p:nvSpPr>
            <p:cNvPr id="289806" name="Oval 14"/>
            <p:cNvSpPr>
              <a:spLocks noChangeArrowheads="1"/>
            </p:cNvSpPr>
            <p:nvPr/>
          </p:nvSpPr>
          <p:spPr bwMode="auto">
            <a:xfrm>
              <a:off x="2352" y="2544"/>
              <a:ext cx="624" cy="86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ko-KR" altLang="en-US" sz="2400" b="0">
                  <a:solidFill>
                    <a:schemeClr val="tx1"/>
                  </a:solidFill>
                  <a:latin typeface="Times New Roman" pitchFamily="18" charset="0"/>
                </a:rPr>
                <a:t>명령</a:t>
              </a:r>
            </a:p>
            <a:p>
              <a:pPr>
                <a:spcBef>
                  <a:spcPct val="0"/>
                </a:spcBef>
              </a:pPr>
              <a:r>
                <a:rPr lang="ko-KR" altLang="en-US" sz="2400" b="0">
                  <a:solidFill>
                    <a:schemeClr val="tx1"/>
                  </a:solidFill>
                  <a:latin typeface="Times New Roman" pitchFamily="18" charset="0"/>
                </a:rPr>
                <a:t>모드</a:t>
              </a:r>
            </a:p>
          </p:txBody>
        </p:sp>
        <p:sp>
          <p:nvSpPr>
            <p:cNvPr id="289807" name="Oval 15"/>
            <p:cNvSpPr>
              <a:spLocks noChangeArrowheads="1"/>
            </p:cNvSpPr>
            <p:nvPr/>
          </p:nvSpPr>
          <p:spPr bwMode="auto">
            <a:xfrm>
              <a:off x="768" y="2496"/>
              <a:ext cx="672" cy="86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ko-KR" altLang="en-US" sz="2400" b="0">
                  <a:solidFill>
                    <a:schemeClr val="tx1"/>
                  </a:solidFill>
                  <a:latin typeface="Times New Roman" pitchFamily="18" charset="0"/>
                </a:rPr>
                <a:t>입력</a:t>
              </a:r>
            </a:p>
            <a:p>
              <a:pPr>
                <a:spcBef>
                  <a:spcPct val="0"/>
                </a:spcBef>
              </a:pPr>
              <a:r>
                <a:rPr lang="ko-KR" altLang="en-US" sz="2400" b="0">
                  <a:solidFill>
                    <a:schemeClr val="tx1"/>
                  </a:solidFill>
                  <a:latin typeface="Times New Roman" pitchFamily="18" charset="0"/>
                </a:rPr>
                <a:t>모드</a:t>
              </a:r>
            </a:p>
          </p:txBody>
        </p:sp>
      </p:grp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vi</a:t>
            </a:r>
            <a:r>
              <a:rPr lang="ko-KR" altLang="en-US">
                <a:ea typeface="굴림" pitchFamily="50" charset="-127"/>
              </a:rPr>
              <a:t>  - 명령 모드</a:t>
            </a:r>
          </a:p>
        </p:txBody>
      </p:sp>
      <p:sp>
        <p:nvSpPr>
          <p:cNvPr id="2908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>
                <a:ea typeface="굴림" pitchFamily="50" charset="-127"/>
              </a:rPr>
              <a:t>입력 모드 전환</a:t>
            </a:r>
            <a:r>
              <a:rPr lang="en-US" altLang="ko-KR" dirty="0">
                <a:ea typeface="굴림" pitchFamily="50" charset="-127"/>
              </a:rPr>
              <a:t> </a:t>
            </a:r>
          </a:p>
          <a:p>
            <a:pPr lvl="1"/>
            <a:endParaRPr lang="ko-KR" altLang="en-US" dirty="0">
              <a:ea typeface="굴림" pitchFamily="50" charset="-127"/>
            </a:endParaRPr>
          </a:p>
          <a:p>
            <a:pPr lvl="1"/>
            <a:endParaRPr lang="ko-KR" altLang="en-US" dirty="0">
              <a:ea typeface="굴림" pitchFamily="50" charset="-127"/>
            </a:endParaRPr>
          </a:p>
          <a:p>
            <a:pPr lvl="1">
              <a:buNone/>
            </a:pPr>
            <a:endParaRPr lang="ko-KR" altLang="en-US" dirty="0">
              <a:ea typeface="굴림" pitchFamily="50" charset="-127"/>
            </a:endParaRPr>
          </a:p>
          <a:p>
            <a:pPr lvl="1"/>
            <a:endParaRPr lang="ko-KR" altLang="en-US" dirty="0">
              <a:ea typeface="굴림" pitchFamily="50" charset="-127"/>
            </a:endParaRPr>
          </a:p>
          <a:p>
            <a:r>
              <a:rPr lang="ko-KR" altLang="en-US" dirty="0">
                <a:ea typeface="굴림" pitchFamily="50" charset="-127"/>
              </a:rPr>
              <a:t>커서 이동</a:t>
            </a:r>
          </a:p>
          <a:p>
            <a:endParaRPr lang="ko-KR" altLang="en-US" dirty="0">
              <a:ea typeface="굴림" pitchFamily="50" charset="-127"/>
            </a:endParaRPr>
          </a:p>
        </p:txBody>
      </p:sp>
      <p:sp>
        <p:nvSpPr>
          <p:cNvPr id="290820" name="Rectangle 4"/>
          <p:cNvSpPr>
            <a:spLocks noChangeArrowheads="1"/>
          </p:cNvSpPr>
          <p:nvPr/>
        </p:nvSpPr>
        <p:spPr bwMode="auto">
          <a:xfrm>
            <a:off x="1312863" y="2132856"/>
            <a:ext cx="6396037" cy="2097087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algn="l" eaLnBrk="0" latin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>
                <a:solidFill>
                  <a:srgbClr val="FF3300"/>
                </a:solidFill>
                <a:latin typeface="Arial" pitchFamily="34" charset="0"/>
              </a:rPr>
              <a:t>a</a:t>
            </a:r>
            <a:r>
              <a:rPr kumimoji="0" lang="en-US" altLang="ko-KR" sz="1400" dirty="0">
                <a:latin typeface="Arial" pitchFamily="34" charset="0"/>
              </a:rPr>
              <a:t> : </a:t>
            </a:r>
            <a:r>
              <a:rPr kumimoji="0" lang="ko-KR" altLang="en-US" sz="1400" dirty="0">
                <a:latin typeface="Arial" pitchFamily="34" charset="0"/>
              </a:rPr>
              <a:t>커서 위치의 다음 칸부터 입력하기(</a:t>
            </a:r>
            <a:r>
              <a:rPr kumimoji="0" lang="en-US" altLang="ko-KR" sz="1400" dirty="0">
                <a:latin typeface="Arial" pitchFamily="34" charset="0"/>
              </a:rPr>
              <a:t>append) </a:t>
            </a:r>
          </a:p>
          <a:p>
            <a:pPr algn="l" eaLnBrk="0" latin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>
                <a:latin typeface="Arial" pitchFamily="34" charset="0"/>
              </a:rPr>
              <a:t>A : </a:t>
            </a:r>
            <a:r>
              <a:rPr kumimoji="0" lang="ko-KR" altLang="en-US" sz="1400" dirty="0">
                <a:latin typeface="Arial" pitchFamily="34" charset="0"/>
              </a:rPr>
              <a:t>커서가 있는 줄의 끝부터 입력하기</a:t>
            </a:r>
          </a:p>
          <a:p>
            <a:pPr algn="l" eaLnBrk="0" latin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 err="1">
                <a:solidFill>
                  <a:srgbClr val="FF3300"/>
                </a:solidFill>
                <a:latin typeface="Arial" pitchFamily="34" charset="0"/>
              </a:rPr>
              <a:t>i</a:t>
            </a:r>
            <a:r>
              <a:rPr kumimoji="0" lang="en-US" altLang="ko-KR" sz="1400" dirty="0">
                <a:solidFill>
                  <a:srgbClr val="FF3300"/>
                </a:solidFill>
                <a:latin typeface="Arial" pitchFamily="34" charset="0"/>
              </a:rPr>
              <a:t> </a:t>
            </a:r>
            <a:r>
              <a:rPr kumimoji="0" lang="en-US" altLang="ko-KR" sz="1400" dirty="0">
                <a:latin typeface="Arial" pitchFamily="34" charset="0"/>
              </a:rPr>
              <a:t>: </a:t>
            </a:r>
            <a:r>
              <a:rPr kumimoji="0" lang="ko-KR" altLang="en-US" sz="1400" dirty="0">
                <a:latin typeface="Arial" pitchFamily="34" charset="0"/>
              </a:rPr>
              <a:t>커서 위치부터 입력하기 (키보드의 </a:t>
            </a:r>
            <a:r>
              <a:rPr kumimoji="0" lang="en-US" altLang="ko-KR" sz="1400" dirty="0">
                <a:latin typeface="Arial" pitchFamily="34" charset="0"/>
              </a:rPr>
              <a:t>Insert</a:t>
            </a:r>
            <a:r>
              <a:rPr kumimoji="0" lang="ko-KR" altLang="en-US" sz="1400" dirty="0">
                <a:latin typeface="Arial" pitchFamily="34" charset="0"/>
              </a:rPr>
              <a:t>도 같은 기능을 합니다.)</a:t>
            </a:r>
          </a:p>
          <a:p>
            <a:pPr algn="l" eaLnBrk="0" latin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>
                <a:latin typeface="Arial" pitchFamily="34" charset="0"/>
              </a:rPr>
              <a:t>I : </a:t>
            </a:r>
            <a:r>
              <a:rPr kumimoji="0" lang="ko-KR" altLang="en-US" sz="1400" dirty="0">
                <a:latin typeface="Arial" pitchFamily="34" charset="0"/>
              </a:rPr>
              <a:t>커서가 있는 줄의 맨 앞에서부터 입력하기 </a:t>
            </a:r>
          </a:p>
          <a:p>
            <a:pPr algn="l" eaLnBrk="0" latin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>
                <a:latin typeface="Arial" pitchFamily="34" charset="0"/>
              </a:rPr>
              <a:t>o : </a:t>
            </a:r>
            <a:r>
              <a:rPr kumimoji="0" lang="ko-KR" altLang="en-US" sz="1400" dirty="0">
                <a:latin typeface="Arial" pitchFamily="34" charset="0"/>
              </a:rPr>
              <a:t>커서 바로 아래에 줄을 만들고 입력하기(</a:t>
            </a:r>
            <a:r>
              <a:rPr kumimoji="0" lang="en-US" altLang="ko-KR" sz="1400" dirty="0">
                <a:latin typeface="Arial" pitchFamily="34" charset="0"/>
              </a:rPr>
              <a:t>open line) </a:t>
            </a:r>
          </a:p>
          <a:p>
            <a:pPr algn="l" eaLnBrk="0" latin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>
                <a:latin typeface="Arial" pitchFamily="34" charset="0"/>
              </a:rPr>
              <a:t>O : </a:t>
            </a:r>
            <a:r>
              <a:rPr kumimoji="0" lang="ko-KR" altLang="en-US" sz="1400" dirty="0">
                <a:latin typeface="Arial" pitchFamily="34" charset="0"/>
              </a:rPr>
              <a:t>커서 바로 위에 줄을 만들고 입력하기 </a:t>
            </a:r>
          </a:p>
          <a:p>
            <a:pPr algn="l" eaLnBrk="0" latin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>
                <a:latin typeface="Arial" pitchFamily="34" charset="0"/>
              </a:rPr>
              <a:t>s : </a:t>
            </a:r>
            <a:r>
              <a:rPr kumimoji="0" lang="ko-KR" altLang="en-US" sz="1400" dirty="0">
                <a:latin typeface="Arial" pitchFamily="34" charset="0"/>
              </a:rPr>
              <a:t>커서가 있는 단어를 지우고 입력하기</a:t>
            </a:r>
          </a:p>
          <a:p>
            <a:pPr algn="l" eaLnBrk="0" latin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>
                <a:latin typeface="Arial" pitchFamily="34" charset="0"/>
              </a:rPr>
              <a:t>S : </a:t>
            </a:r>
            <a:r>
              <a:rPr kumimoji="0" lang="ko-KR" altLang="en-US" sz="1400" dirty="0">
                <a:latin typeface="Arial" pitchFamily="34" charset="0"/>
              </a:rPr>
              <a:t>커서가 있는 행을 지우고 입력하기</a:t>
            </a:r>
          </a:p>
        </p:txBody>
      </p:sp>
      <p:sp>
        <p:nvSpPr>
          <p:cNvPr id="290821" name="Rectangle 5"/>
          <p:cNvSpPr>
            <a:spLocks noChangeArrowheads="1"/>
          </p:cNvSpPr>
          <p:nvPr/>
        </p:nvSpPr>
        <p:spPr bwMode="auto">
          <a:xfrm>
            <a:off x="1322388" y="4869160"/>
            <a:ext cx="6396037" cy="1249362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algn="l" eaLnBrk="0" latin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h :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왼쪽, 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j :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위로, 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k :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아래로, 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l :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오른쪽 (방향키 사용 가능) - 글자단위</a:t>
            </a:r>
          </a:p>
          <a:p>
            <a:pPr algn="l" eaLnBrk="0" latin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w :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다음단어로, 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b :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이전단어로  - 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word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단위</a:t>
            </a:r>
          </a:p>
          <a:p>
            <a:pPr algn="l" eaLnBrk="0" latin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^ : 맨 왼쪽의 첫 글자, $ : </a:t>
            </a:r>
            <a:r>
              <a:rPr kumimoji="0" lang="ko-KR" altLang="en-US" sz="1400" dirty="0" err="1">
                <a:solidFill>
                  <a:schemeClr val="tx1"/>
                </a:solidFill>
                <a:latin typeface="Arial" pitchFamily="34" charset="0"/>
              </a:rPr>
              <a:t>마지막글자의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 끝  - 행 단위</a:t>
            </a:r>
          </a:p>
          <a:p>
            <a:pPr algn="l" eaLnBrk="0" latin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^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F: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한화면 아래로, ^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B: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한 화면 위로,  ^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D: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반 화면 아래로,  ^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U: </a:t>
            </a:r>
            <a:r>
              <a:rPr kumimoji="0" lang="ko-KR" altLang="en-US" sz="1400" dirty="0" err="1">
                <a:solidFill>
                  <a:schemeClr val="tx1"/>
                </a:solidFill>
                <a:latin typeface="Arial" pitchFamily="34" charset="0"/>
              </a:rPr>
              <a:t>반화면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 위로</a:t>
            </a:r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vi</a:t>
            </a:r>
            <a:r>
              <a:rPr lang="ko-KR" altLang="en-US">
                <a:ea typeface="굴림" pitchFamily="50" charset="-127"/>
              </a:rPr>
              <a:t>  - 명령 모드(</a:t>
            </a:r>
            <a:r>
              <a:rPr lang="en-US" altLang="ko-KR">
                <a:ea typeface="굴림" pitchFamily="50" charset="-127"/>
              </a:rPr>
              <a:t>cont’d)</a:t>
            </a:r>
          </a:p>
        </p:txBody>
      </p:sp>
      <p:sp>
        <p:nvSpPr>
          <p:cNvPr id="29184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>
                <a:ea typeface="굴림" pitchFamily="50" charset="-127"/>
              </a:rPr>
              <a:t>삭제 기능</a:t>
            </a:r>
            <a:r>
              <a:rPr lang="en-US" altLang="ko-KR" dirty="0">
                <a:ea typeface="굴림" pitchFamily="50" charset="-127"/>
              </a:rPr>
              <a:t> </a:t>
            </a:r>
          </a:p>
          <a:p>
            <a:pPr lvl="1"/>
            <a:endParaRPr lang="ko-KR" altLang="en-US" dirty="0">
              <a:ea typeface="굴림" pitchFamily="50" charset="-127"/>
            </a:endParaRPr>
          </a:p>
          <a:p>
            <a:pPr lvl="1"/>
            <a:endParaRPr lang="ko-KR" altLang="en-US" dirty="0">
              <a:ea typeface="굴림" pitchFamily="50" charset="-127"/>
            </a:endParaRPr>
          </a:p>
          <a:p>
            <a:pPr lvl="1">
              <a:buNone/>
            </a:pPr>
            <a:endParaRPr lang="ko-KR" altLang="en-US" dirty="0">
              <a:ea typeface="굴림" pitchFamily="50" charset="-127"/>
            </a:endParaRPr>
          </a:p>
          <a:p>
            <a:r>
              <a:rPr lang="ko-KR" altLang="en-US" dirty="0">
                <a:ea typeface="굴림" pitchFamily="50" charset="-127"/>
              </a:rPr>
              <a:t>복사 및 </a:t>
            </a:r>
            <a:r>
              <a:rPr lang="ko-KR" altLang="en-US" dirty="0" err="1">
                <a:ea typeface="굴림" pitchFamily="50" charset="-127"/>
              </a:rPr>
              <a:t>붙여넣기</a:t>
            </a:r>
            <a:endParaRPr lang="ko-KR" altLang="en-US" dirty="0">
              <a:ea typeface="굴림" pitchFamily="50" charset="-127"/>
            </a:endParaRPr>
          </a:p>
          <a:p>
            <a:pPr lvl="1"/>
            <a:endParaRPr lang="ko-KR" altLang="en-US" dirty="0">
              <a:ea typeface="굴림" pitchFamily="50" charset="-127"/>
            </a:endParaRPr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1293813" y="2232596"/>
            <a:ext cx="6396037" cy="1268412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algn="l" eaLnBrk="0" latin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x :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커서 위치의 글자 삭제 </a:t>
            </a:r>
          </a:p>
          <a:p>
            <a:pPr algn="l" eaLnBrk="0" latin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X :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커서 바로 앞의 글자 삭제 </a:t>
            </a:r>
          </a:p>
          <a:p>
            <a:pPr algn="l" eaLnBrk="0" latin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 err="1">
                <a:solidFill>
                  <a:schemeClr val="tx1"/>
                </a:solidFill>
                <a:latin typeface="Arial" pitchFamily="34" charset="0"/>
              </a:rPr>
              <a:t>dw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 :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한 단어를 삭제 </a:t>
            </a:r>
          </a:p>
          <a:p>
            <a:pPr algn="l" eaLnBrk="0" latin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D : d$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커서 위치부터 줄의 끝까지 삭제 </a:t>
            </a:r>
          </a:p>
          <a:p>
            <a:pPr algn="l" eaLnBrk="0" latin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 err="1">
                <a:solidFill>
                  <a:schemeClr val="tx1"/>
                </a:solidFill>
                <a:latin typeface="Arial" pitchFamily="34" charset="0"/>
              </a:rPr>
              <a:t>dd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 :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커서가</a:t>
            </a:r>
            <a:r>
              <a:rPr kumimoji="0" lang="ko-KR" altLang="en-US" sz="1400" dirty="0">
                <a:latin typeface="Arial" pitchFamily="34" charset="0"/>
              </a:rPr>
              <a:t> 있는 줄을 삭제</a:t>
            </a:r>
          </a:p>
        </p:txBody>
      </p:sp>
      <p:sp>
        <p:nvSpPr>
          <p:cNvPr id="291846" name="Rectangle 6"/>
          <p:cNvSpPr>
            <a:spLocks noChangeArrowheads="1"/>
          </p:cNvSpPr>
          <p:nvPr/>
        </p:nvSpPr>
        <p:spPr bwMode="auto">
          <a:xfrm>
            <a:off x="1246188" y="4345583"/>
            <a:ext cx="6396037" cy="1963737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algn="l" eaLnBrk="0" latin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 err="1">
                <a:latin typeface="Arial" pitchFamily="34" charset="0"/>
              </a:rPr>
              <a:t>yw</a:t>
            </a:r>
            <a:r>
              <a:rPr kumimoji="0" lang="en-US" altLang="ko-KR" sz="1400" dirty="0">
                <a:latin typeface="Arial" pitchFamily="34" charset="0"/>
              </a:rPr>
              <a:t> : </a:t>
            </a:r>
            <a:r>
              <a:rPr kumimoji="0" lang="ko-KR" altLang="en-US" sz="1400" dirty="0">
                <a:latin typeface="Arial" pitchFamily="34" charset="0"/>
              </a:rPr>
              <a:t>커서 위치부터 단어의 끝까지 복사하기</a:t>
            </a:r>
          </a:p>
          <a:p>
            <a:pPr algn="l" eaLnBrk="0" latin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>
                <a:latin typeface="Arial" pitchFamily="34" charset="0"/>
              </a:rPr>
              <a:t>y0 : </a:t>
            </a:r>
            <a:r>
              <a:rPr kumimoji="0" lang="ko-KR" altLang="en-US" sz="1400" dirty="0">
                <a:latin typeface="Arial" pitchFamily="34" charset="0"/>
              </a:rPr>
              <a:t>커서 위치부터 줄의 처음까지 복사하기</a:t>
            </a:r>
          </a:p>
          <a:p>
            <a:pPr algn="l" eaLnBrk="0" latin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>
                <a:latin typeface="Arial" pitchFamily="34" charset="0"/>
              </a:rPr>
              <a:t>y$ : </a:t>
            </a:r>
            <a:r>
              <a:rPr kumimoji="0" lang="ko-KR" altLang="en-US" sz="1400" dirty="0">
                <a:latin typeface="Arial" pitchFamily="34" charset="0"/>
              </a:rPr>
              <a:t>커서 위치부터 줄의 끝까지 복사하기</a:t>
            </a:r>
          </a:p>
          <a:p>
            <a:pPr algn="l" eaLnBrk="0" latin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 err="1">
                <a:solidFill>
                  <a:srgbClr val="FF3300"/>
                </a:solidFill>
                <a:latin typeface="Arial" pitchFamily="34" charset="0"/>
              </a:rPr>
              <a:t>yy</a:t>
            </a:r>
            <a:r>
              <a:rPr kumimoji="0" lang="en-US" altLang="ko-KR" sz="1400" dirty="0">
                <a:latin typeface="Arial" pitchFamily="34" charset="0"/>
              </a:rPr>
              <a:t> : </a:t>
            </a:r>
            <a:r>
              <a:rPr kumimoji="0" lang="ko-KR" altLang="en-US" sz="1400" dirty="0">
                <a:latin typeface="Arial" pitchFamily="34" charset="0"/>
              </a:rPr>
              <a:t>커서가 있는 줄을 복사하기</a:t>
            </a:r>
          </a:p>
          <a:p>
            <a:pPr algn="l" eaLnBrk="0" latin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 err="1">
                <a:latin typeface="Arial" pitchFamily="34" charset="0"/>
              </a:rPr>
              <a:t>yj</a:t>
            </a:r>
            <a:r>
              <a:rPr kumimoji="0" lang="en-US" altLang="ko-KR" sz="1400" dirty="0">
                <a:latin typeface="Arial" pitchFamily="34" charset="0"/>
              </a:rPr>
              <a:t> : </a:t>
            </a:r>
            <a:r>
              <a:rPr kumimoji="0" lang="ko-KR" altLang="en-US" sz="1400" dirty="0">
                <a:latin typeface="Arial" pitchFamily="34" charset="0"/>
              </a:rPr>
              <a:t>커서가 있는 줄과 그 다음 줄을 복사하기</a:t>
            </a:r>
          </a:p>
          <a:p>
            <a:pPr algn="l" eaLnBrk="0" latin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 err="1">
                <a:latin typeface="Arial" pitchFamily="34" charset="0"/>
              </a:rPr>
              <a:t>yk</a:t>
            </a:r>
            <a:r>
              <a:rPr kumimoji="0" lang="en-US" altLang="ko-KR" sz="1400" dirty="0">
                <a:latin typeface="Arial" pitchFamily="34" charset="0"/>
              </a:rPr>
              <a:t> : </a:t>
            </a:r>
            <a:r>
              <a:rPr kumimoji="0" lang="ko-KR" altLang="en-US" sz="1400" dirty="0">
                <a:latin typeface="Arial" pitchFamily="34" charset="0"/>
              </a:rPr>
              <a:t>커서가 있는 줄과 그 앞줄을 복사하기</a:t>
            </a:r>
          </a:p>
          <a:p>
            <a:pPr algn="l" eaLnBrk="0" latin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>
                <a:solidFill>
                  <a:srgbClr val="FF3300"/>
                </a:solidFill>
                <a:latin typeface="Arial" pitchFamily="34" charset="0"/>
              </a:rPr>
              <a:t>p</a:t>
            </a:r>
            <a:r>
              <a:rPr kumimoji="0" lang="en-US" altLang="ko-KR" sz="1400" dirty="0">
                <a:latin typeface="Arial" pitchFamily="34" charset="0"/>
              </a:rPr>
              <a:t> : </a:t>
            </a:r>
            <a:r>
              <a:rPr kumimoji="0" lang="ko-KR" altLang="en-US" sz="1400" dirty="0">
                <a:latin typeface="Arial" pitchFamily="34" charset="0"/>
              </a:rPr>
              <a:t>커서의 다음 위치에 붙여 넣기</a:t>
            </a:r>
          </a:p>
          <a:p>
            <a:pPr algn="l" eaLnBrk="0" latin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>
                <a:latin typeface="Arial" pitchFamily="34" charset="0"/>
              </a:rPr>
              <a:t>P : </a:t>
            </a:r>
            <a:r>
              <a:rPr kumimoji="0" lang="ko-KR" altLang="en-US" sz="1400" dirty="0">
                <a:latin typeface="Arial" pitchFamily="34" charset="0"/>
              </a:rPr>
              <a:t>커서가 있는 위치에 붙여 넣기</a:t>
            </a:r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vi</a:t>
            </a:r>
            <a:r>
              <a:rPr lang="ko-KR" altLang="en-US">
                <a:ea typeface="굴림" pitchFamily="50" charset="-127"/>
              </a:rPr>
              <a:t>  - 명령 모드(</a:t>
            </a:r>
            <a:r>
              <a:rPr lang="en-US" altLang="ko-KR">
                <a:ea typeface="굴림" pitchFamily="50" charset="-127"/>
              </a:rPr>
              <a:t>cont’d</a:t>
            </a:r>
            <a:r>
              <a:rPr lang="ko-KR" altLang="en-US">
                <a:ea typeface="굴림" pitchFamily="50" charset="-127"/>
              </a:rPr>
              <a:t>)</a:t>
            </a:r>
          </a:p>
        </p:txBody>
      </p:sp>
      <p:sp>
        <p:nvSpPr>
          <p:cNvPr id="29287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>
                <a:ea typeface="굴림" pitchFamily="50" charset="-127"/>
              </a:rPr>
              <a:t>기타</a:t>
            </a:r>
            <a:r>
              <a:rPr lang="en-US" altLang="ko-KR">
                <a:ea typeface="굴림" pitchFamily="50" charset="-127"/>
              </a:rPr>
              <a:t> </a:t>
            </a:r>
          </a:p>
        </p:txBody>
      </p:sp>
      <p:sp>
        <p:nvSpPr>
          <p:cNvPr id="292868" name="Rectangle 4"/>
          <p:cNvSpPr>
            <a:spLocks noChangeArrowheads="1"/>
          </p:cNvSpPr>
          <p:nvPr/>
        </p:nvSpPr>
        <p:spPr bwMode="auto">
          <a:xfrm>
            <a:off x="1084263" y="2204393"/>
            <a:ext cx="6396037" cy="1944687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algn="l" eaLnBrk="0" latin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>
                <a:latin typeface="Arial" pitchFamily="34" charset="0"/>
              </a:rPr>
              <a:t>u : </a:t>
            </a:r>
            <a:r>
              <a:rPr kumimoji="0" lang="ko-KR" altLang="en-US" sz="1400" dirty="0">
                <a:latin typeface="Arial" pitchFamily="34" charset="0"/>
              </a:rPr>
              <a:t>작업 취소하기 (</a:t>
            </a:r>
            <a:r>
              <a:rPr kumimoji="0" lang="en-US" altLang="ko-KR" sz="1400" dirty="0">
                <a:latin typeface="Arial" pitchFamily="34" charset="0"/>
              </a:rPr>
              <a:t>undo)</a:t>
            </a:r>
          </a:p>
          <a:p>
            <a:pPr algn="l" eaLnBrk="0" latin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>
                <a:latin typeface="Arial" pitchFamily="34" charset="0"/>
              </a:rPr>
              <a:t>U : </a:t>
            </a:r>
            <a:r>
              <a:rPr kumimoji="0" lang="ko-KR" altLang="en-US" sz="1400" dirty="0">
                <a:latin typeface="Arial" pitchFamily="34" charset="0"/>
              </a:rPr>
              <a:t>그 줄에 행해진 작업 모두 취소하기</a:t>
            </a:r>
          </a:p>
          <a:p>
            <a:pPr algn="l" eaLnBrk="0" latin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ko-KR" altLang="en-US" sz="1400" dirty="0">
                <a:latin typeface="Arial" pitchFamily="34" charset="0"/>
              </a:rPr>
              <a:t>.  : 조금 전에 했던 명령을 반복하기</a:t>
            </a:r>
          </a:p>
          <a:p>
            <a:pPr algn="l" eaLnBrk="0" latin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ko-KR" altLang="en-US" sz="1400" dirty="0">
                <a:latin typeface="Arial" pitchFamily="34" charset="0"/>
              </a:rPr>
              <a:t>~ : 대소문자 전환</a:t>
            </a:r>
          </a:p>
          <a:p>
            <a:pPr algn="l" eaLnBrk="0" latin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ko-KR" altLang="en-US" sz="1400" dirty="0">
                <a:solidFill>
                  <a:schemeClr val="hlink"/>
                </a:solidFill>
                <a:latin typeface="Arial" pitchFamily="34" charset="0"/>
              </a:rPr>
              <a:t>/</a:t>
            </a:r>
            <a:r>
              <a:rPr kumimoji="0" lang="ko-KR" altLang="en-US" sz="1400" dirty="0" err="1">
                <a:solidFill>
                  <a:schemeClr val="hlink"/>
                </a:solidFill>
                <a:latin typeface="Arial" pitchFamily="34" charset="0"/>
              </a:rPr>
              <a:t>검색어</a:t>
            </a:r>
            <a:r>
              <a:rPr kumimoji="0" lang="ko-KR" altLang="en-US" sz="1400" dirty="0">
                <a:latin typeface="Arial" pitchFamily="34" charset="0"/>
              </a:rPr>
              <a:t> : 아래 방향으로 찾기 (검색)</a:t>
            </a:r>
          </a:p>
          <a:p>
            <a:pPr algn="l" eaLnBrk="0" latin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ko-KR" altLang="en-US" sz="1400" dirty="0">
                <a:latin typeface="Arial" pitchFamily="34" charset="0"/>
              </a:rPr>
              <a:t>?</a:t>
            </a:r>
            <a:r>
              <a:rPr kumimoji="0" lang="ko-KR" altLang="en-US" sz="1400" dirty="0" err="1">
                <a:latin typeface="Arial" pitchFamily="34" charset="0"/>
              </a:rPr>
              <a:t>검색어</a:t>
            </a:r>
            <a:r>
              <a:rPr kumimoji="0" lang="ko-KR" altLang="en-US" sz="1400" dirty="0">
                <a:latin typeface="Arial" pitchFamily="34" charset="0"/>
              </a:rPr>
              <a:t> : 위쪽 방향으로 찾기</a:t>
            </a:r>
          </a:p>
          <a:p>
            <a:pPr algn="l" eaLnBrk="0" latin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en-US" altLang="ko-KR" sz="1400" dirty="0">
                <a:latin typeface="Arial" pitchFamily="34" charset="0"/>
              </a:rPr>
              <a:t>n : </a:t>
            </a:r>
            <a:r>
              <a:rPr kumimoji="0" lang="ko-KR" altLang="en-US" sz="1400" dirty="0">
                <a:latin typeface="Arial" pitchFamily="34" charset="0"/>
              </a:rPr>
              <a:t>다음 찾기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vi</a:t>
            </a:r>
            <a:r>
              <a:rPr lang="ko-KR" altLang="en-US">
                <a:ea typeface="굴림" pitchFamily="50" charset="-127"/>
              </a:rPr>
              <a:t>  - 실행 모드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ko-KR" altLang="en-US">
                <a:solidFill>
                  <a:srgbClr val="4D4D4D"/>
                </a:solidFill>
                <a:ea typeface="굴림" pitchFamily="50" charset="-127"/>
              </a:rPr>
              <a:t>치환관련 실행</a:t>
            </a:r>
          </a:p>
          <a:p>
            <a:pPr>
              <a:lnSpc>
                <a:spcPct val="80000"/>
              </a:lnSpc>
            </a:pPr>
            <a:endParaRPr lang="ko-KR" altLang="en-US">
              <a:solidFill>
                <a:srgbClr val="4D4D4D"/>
              </a:solidFill>
              <a:ea typeface="굴림" pitchFamily="50" charset="-127"/>
            </a:endParaRPr>
          </a:p>
          <a:p>
            <a:pPr>
              <a:lnSpc>
                <a:spcPct val="80000"/>
              </a:lnSpc>
            </a:pPr>
            <a:endParaRPr lang="ko-KR" altLang="en-US">
              <a:solidFill>
                <a:srgbClr val="4D4D4D"/>
              </a:solidFill>
              <a:ea typeface="굴림" pitchFamily="50" charset="-127"/>
            </a:endParaRPr>
          </a:p>
          <a:p>
            <a:pPr>
              <a:lnSpc>
                <a:spcPct val="80000"/>
              </a:lnSpc>
            </a:pPr>
            <a:endParaRPr lang="ko-KR" altLang="en-US">
              <a:solidFill>
                <a:srgbClr val="4D4D4D"/>
              </a:solidFill>
              <a:ea typeface="굴림" pitchFamily="50" charset="-127"/>
            </a:endParaRPr>
          </a:p>
          <a:p>
            <a:pPr>
              <a:lnSpc>
                <a:spcPct val="80000"/>
              </a:lnSpc>
            </a:pPr>
            <a:endParaRPr lang="ko-KR" altLang="en-US">
              <a:solidFill>
                <a:srgbClr val="4D4D4D"/>
              </a:solidFill>
              <a:ea typeface="굴림" pitchFamily="50" charset="-127"/>
            </a:endParaRPr>
          </a:p>
          <a:p>
            <a:pPr>
              <a:lnSpc>
                <a:spcPct val="80000"/>
              </a:lnSpc>
            </a:pPr>
            <a:r>
              <a:rPr lang="ko-KR" altLang="en-US">
                <a:solidFill>
                  <a:srgbClr val="4D4D4D"/>
                </a:solidFill>
                <a:ea typeface="굴림" pitchFamily="50" charset="-127"/>
              </a:rPr>
              <a:t>파일 관련 실행</a:t>
            </a:r>
          </a:p>
          <a:p>
            <a:pPr>
              <a:lnSpc>
                <a:spcPct val="80000"/>
              </a:lnSpc>
            </a:pPr>
            <a:endParaRPr lang="ko-KR" altLang="en-US">
              <a:ea typeface="굴림" pitchFamily="50" charset="-127"/>
            </a:endParaRPr>
          </a:p>
        </p:txBody>
      </p:sp>
      <p:sp>
        <p:nvSpPr>
          <p:cNvPr id="293892" name="Rectangle 4"/>
          <p:cNvSpPr>
            <a:spLocks noChangeArrowheads="1"/>
          </p:cNvSpPr>
          <p:nvPr/>
        </p:nvSpPr>
        <p:spPr bwMode="auto">
          <a:xfrm>
            <a:off x="1227138" y="2038673"/>
            <a:ext cx="6396037" cy="1030287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algn="l" eaLnBrk="0" latin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: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s/old/new/g  - old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를 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new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로 치환</a:t>
            </a:r>
          </a:p>
          <a:p>
            <a:pPr algn="l" eaLnBrk="0" latin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: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s/^old/new/g -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행의 첫 단어가 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old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인 것을 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new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로 치환</a:t>
            </a:r>
          </a:p>
          <a:p>
            <a:pPr algn="l" eaLnBrk="0" latin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: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s/old$/new/g -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행의 끝 단어가 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old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인 것을 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new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로 치환</a:t>
            </a:r>
          </a:p>
          <a:p>
            <a:pPr algn="l" eaLnBrk="0" latin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: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s/</a:t>
            </a:r>
            <a:r>
              <a:rPr kumimoji="0" lang="en-US" altLang="ko-KR" sz="1400" dirty="0" err="1">
                <a:solidFill>
                  <a:schemeClr val="tx1"/>
                </a:solidFill>
                <a:latin typeface="Arial" pitchFamily="34" charset="0"/>
              </a:rPr>
              <a:t>aaa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//g - </a:t>
            </a:r>
            <a:r>
              <a:rPr kumimoji="0" lang="en-US" altLang="ko-KR" sz="1400" dirty="0" err="1">
                <a:solidFill>
                  <a:schemeClr val="tx1"/>
                </a:solidFill>
                <a:latin typeface="Arial" pitchFamily="34" charset="0"/>
              </a:rPr>
              <a:t>aaa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를 삭제</a:t>
            </a:r>
          </a:p>
        </p:txBody>
      </p:sp>
      <p:sp>
        <p:nvSpPr>
          <p:cNvPr id="293893" name="Rectangle 5"/>
          <p:cNvSpPr>
            <a:spLocks noChangeArrowheads="1"/>
          </p:cNvSpPr>
          <p:nvPr/>
        </p:nvSpPr>
        <p:spPr bwMode="auto">
          <a:xfrm>
            <a:off x="1274763" y="4581128"/>
            <a:ext cx="6396037" cy="1487487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algn="l" eaLnBrk="0" latin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: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w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파일명	“파일명”</a:t>
            </a:r>
            <a:r>
              <a:rPr kumimoji="0" lang="ko-KR" altLang="en-US" sz="1400" dirty="0" err="1">
                <a:solidFill>
                  <a:schemeClr val="tx1"/>
                </a:solidFill>
                <a:latin typeface="Arial" pitchFamily="34" charset="0"/>
              </a:rPr>
              <a:t>으로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 저장</a:t>
            </a:r>
          </a:p>
          <a:p>
            <a:pPr algn="l" eaLnBrk="0" latin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: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q 	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저장하지 않고 종료</a:t>
            </a:r>
          </a:p>
          <a:p>
            <a:pPr algn="l" eaLnBrk="0" latin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: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q!             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변경 사항을 버리고 종료</a:t>
            </a:r>
          </a:p>
          <a:p>
            <a:pPr algn="l" eaLnBrk="0" latin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: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e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파일명	“파일명”의 파일을 불러들여 편집</a:t>
            </a:r>
          </a:p>
          <a:p>
            <a:pPr algn="l" eaLnBrk="0" latin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:</a:t>
            </a:r>
            <a:r>
              <a:rPr kumimoji="0" lang="en-US" altLang="ko-KR" sz="1400" dirty="0">
                <a:solidFill>
                  <a:schemeClr val="tx1"/>
                </a:solidFill>
                <a:latin typeface="Arial" pitchFamily="34" charset="0"/>
              </a:rPr>
              <a:t>r </a:t>
            </a: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파일명	“파일명”의 파일을 읽어서 삽입</a:t>
            </a:r>
          </a:p>
          <a:p>
            <a:pPr algn="l" eaLnBrk="0" latin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0" lang="ko-KR" altLang="en-US" sz="1400" dirty="0">
                <a:solidFill>
                  <a:schemeClr val="tx1"/>
                </a:solidFill>
                <a:latin typeface="Arial" pitchFamily="34" charset="0"/>
              </a:rPr>
              <a:t>:!명령어	외부명령어 실행</a:t>
            </a:r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Sudo</a:t>
            </a:r>
            <a:r>
              <a:rPr lang="en-US" altLang="ko-KR" dirty="0" smtClean="0"/>
              <a:t> </a:t>
            </a:r>
            <a:r>
              <a:rPr lang="ko-KR" altLang="en-US" dirty="0" smtClean="0"/>
              <a:t>명령 사용하기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#</a:t>
            </a:r>
            <a:r>
              <a:rPr lang="en-US" altLang="ko-KR" dirty="0" err="1" smtClean="0"/>
              <a:t>su</a:t>
            </a:r>
            <a:endParaRPr lang="en-US" altLang="ko-KR" dirty="0" smtClean="0"/>
          </a:p>
          <a:p>
            <a:r>
              <a:rPr lang="en-US" altLang="ko-KR" dirty="0" smtClean="0"/>
              <a:t>#vim /etc/</a:t>
            </a:r>
            <a:r>
              <a:rPr lang="en-US" altLang="ko-KR" dirty="0" err="1" smtClean="0"/>
              <a:t>sudoers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#</a:t>
            </a:r>
            <a:r>
              <a:rPr lang="en-US" altLang="ko-KR" dirty="0" err="1" smtClean="0"/>
              <a:t>sudo</a:t>
            </a:r>
            <a:r>
              <a:rPr lang="en-US" altLang="ko-KR" dirty="0" smtClean="0"/>
              <a:t> </a:t>
            </a:r>
            <a:r>
              <a:rPr lang="ko-KR" altLang="en-US" smtClean="0"/>
              <a:t>계정</a:t>
            </a:r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948558"/>
            <a:ext cx="34194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Tool chain ?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1371600"/>
            <a:ext cx="7848600" cy="48006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1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altLang="ko-K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Tool chain </a:t>
            </a:r>
            <a:r>
              <a:rPr kumimoji="0" lang="ko-KR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이란?</a:t>
            </a:r>
          </a:p>
          <a:p>
            <a:pPr marL="548640" marR="0" lvl="1" indent="-228600" algn="l" defTabSz="914400" rtl="0" eaLnBrk="1" fontAlgn="auto" latinLnBrk="1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Target 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시스템의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Software 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개발을 진행하기 위해 필요한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host system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의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cross compile(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교차 컴파일)환경. </a:t>
            </a:r>
          </a:p>
          <a:p>
            <a:pPr marL="548640" marR="0" lvl="1" indent="-228600" algn="l" defTabSz="914400" rtl="0" eaLnBrk="1" fontAlgn="auto" latinLnBrk="1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source code 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을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compile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하고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build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하여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binary 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실행 파일을 생성하는데 필요한 각종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Utility 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및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Library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의 모음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. </a:t>
            </a:r>
          </a:p>
          <a:p>
            <a:pPr marL="548640" marR="0" lvl="1" indent="-228600" algn="l" defTabSz="914400" rtl="0" eaLnBrk="1" fontAlgn="auto" latinLnBrk="1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기본적으로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Assembler, Linker, C compiler, C library 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등으로 구성되어 있다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. </a:t>
            </a:r>
          </a:p>
          <a:p>
            <a:pPr marL="548640" marR="0" lvl="1" indent="-228600" algn="l" defTabSz="914400" rtl="0" eaLnBrk="1" fontAlgn="auto" latinLnBrk="1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GNU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에서 제공하는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Tool-chain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을 사용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. </a:t>
            </a:r>
          </a:p>
          <a:p>
            <a:pPr marL="822960" marR="0" lvl="2" indent="-228600" algn="l" defTabSz="914400" rtl="0" eaLnBrk="1" fontAlgn="auto" latinLnBrk="1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GNU GCC compilers for C, C++ </a:t>
            </a:r>
          </a:p>
          <a:p>
            <a:pPr marL="822960" marR="0" lvl="2" indent="-228600" algn="l" defTabSz="914400" rtl="0" eaLnBrk="1" fontAlgn="auto" latinLnBrk="1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GNU binary utilities</a:t>
            </a:r>
          </a:p>
          <a:p>
            <a:pPr marL="1097280" marR="0" lvl="3" indent="-228600" algn="l" defTabSz="914400" rtl="0" eaLnBrk="1" fontAlgn="auto" latinLnBrk="1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assembler, linker various object file utilities </a:t>
            </a:r>
          </a:p>
          <a:p>
            <a:pPr marL="822960" marR="0" lvl="2" indent="-228600" algn="l" defTabSz="914400" rtl="0" eaLnBrk="1" fontAlgn="auto" latinLnBrk="1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GNU C library </a:t>
            </a: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Toolchain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설치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>
                <a:hlinkClick r:id="rId2"/>
              </a:rPr>
              <a:t>http://crztech.iptime.org:8080/Release/Toolchain/cross-4.2.2-eabi.tar.bz2</a:t>
            </a:r>
            <a:endParaRPr lang="en-US" altLang="ko-KR" dirty="0" smtClean="0"/>
          </a:p>
          <a:p>
            <a:r>
              <a:rPr lang="en-US" altLang="ko-KR" dirty="0" smtClean="0"/>
              <a:t>#tar </a:t>
            </a:r>
            <a:r>
              <a:rPr lang="en-US" altLang="ko-KR" dirty="0" err="1" smtClean="0"/>
              <a:t>xvfz</a:t>
            </a:r>
            <a:r>
              <a:rPr lang="en-US" altLang="ko-KR" dirty="0" smtClean="0"/>
              <a:t> cross-4.2.2-eabi.tar.bz2 </a:t>
            </a:r>
          </a:p>
          <a:p>
            <a:r>
              <a:rPr lang="en-US" altLang="ko-KR" dirty="0" smtClean="0"/>
              <a:t># </a:t>
            </a:r>
            <a:r>
              <a:rPr lang="en-US" altLang="ko-KR" dirty="0" err="1" smtClean="0"/>
              <a:t>sudo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mkir</a:t>
            </a:r>
            <a:r>
              <a:rPr lang="en-US" altLang="ko-KR" dirty="0" smtClean="0"/>
              <a:t> /</a:t>
            </a:r>
            <a:r>
              <a:rPr lang="en-US" altLang="ko-KR" dirty="0" err="1" smtClean="0"/>
              <a:t>usr</a:t>
            </a:r>
            <a:r>
              <a:rPr lang="en-US" altLang="ko-KR" dirty="0" smtClean="0"/>
              <a:t>/local/arm</a:t>
            </a:r>
          </a:p>
          <a:p>
            <a:r>
              <a:rPr lang="en-US" altLang="ko-KR" dirty="0" smtClean="0"/>
              <a:t>#cd /</a:t>
            </a:r>
            <a:r>
              <a:rPr lang="en-US" altLang="ko-KR" dirty="0" err="1" smtClean="0"/>
              <a:t>usr</a:t>
            </a:r>
            <a:r>
              <a:rPr lang="en-US" altLang="ko-KR" dirty="0" smtClean="0"/>
              <a:t>/local/arm</a:t>
            </a:r>
          </a:p>
          <a:p>
            <a:r>
              <a:rPr lang="en-US" altLang="ko-KR" dirty="0" smtClean="0"/>
              <a:t># </a:t>
            </a:r>
            <a:r>
              <a:rPr lang="en-US" altLang="ko-KR" dirty="0" err="1" smtClean="0"/>
              <a:t>sudo</a:t>
            </a:r>
            <a:r>
              <a:rPr lang="en-US" altLang="ko-KR" dirty="0" smtClean="0"/>
              <a:t> tar </a:t>
            </a:r>
            <a:r>
              <a:rPr lang="en-US" altLang="ko-KR" dirty="0" err="1" smtClean="0"/>
              <a:t>xvfj</a:t>
            </a:r>
            <a:r>
              <a:rPr lang="en-US" altLang="ko-KR" dirty="0" smtClean="0"/>
              <a:t> ~/cross-4.2.2-eabi.tar.bz2</a:t>
            </a:r>
          </a:p>
          <a:p>
            <a:r>
              <a:rPr lang="en-US" altLang="ko-KR" dirty="0" smtClean="0"/>
              <a:t>#vim ~/.</a:t>
            </a:r>
            <a:r>
              <a:rPr lang="en-US" altLang="ko-KR" dirty="0" err="1" smtClean="0"/>
              <a:t>bashrc</a:t>
            </a:r>
            <a:endParaRPr lang="en-US" altLang="ko-KR" dirty="0" smtClean="0"/>
          </a:p>
          <a:p>
            <a:r>
              <a:rPr lang="en-US" altLang="ko-KR" dirty="0" smtClean="0"/>
              <a:t>#source ~/.</a:t>
            </a:r>
            <a:r>
              <a:rPr lang="en-US" altLang="ko-KR" dirty="0" err="1" smtClean="0"/>
              <a:t>bashrc</a:t>
            </a:r>
            <a:endParaRPr lang="en-US" altLang="ko-KR" dirty="0" smtClean="0"/>
          </a:p>
          <a:p>
            <a:r>
              <a:rPr lang="en-US" altLang="ko-KR" dirty="0" smtClean="0"/>
              <a:t>#</a:t>
            </a:r>
            <a:r>
              <a:rPr lang="en-US" altLang="ko-KR" dirty="0" err="1" smtClean="0"/>
              <a:t>env</a:t>
            </a:r>
            <a:endParaRPr lang="en-US" altLang="ko-KR" dirty="0" smtClean="0"/>
          </a:p>
          <a:p>
            <a:r>
              <a:rPr lang="en-US" altLang="ko-KR" dirty="0" smtClean="0"/>
              <a:t>#arm-</a:t>
            </a:r>
            <a:r>
              <a:rPr lang="en-US" altLang="ko-KR" dirty="0" err="1" smtClean="0"/>
              <a:t>linux</a:t>
            </a:r>
            <a:r>
              <a:rPr lang="en-US" altLang="ko-KR" dirty="0" smtClean="0"/>
              <a:t>-</a:t>
            </a:r>
            <a:r>
              <a:rPr lang="en-US" altLang="ko-KR" dirty="0" err="1" smtClean="0"/>
              <a:t>gcc</a:t>
            </a:r>
            <a:r>
              <a:rPr lang="en-US" altLang="ko-KR" dirty="0" smtClean="0"/>
              <a:t> -v</a:t>
            </a:r>
          </a:p>
          <a:p>
            <a:r>
              <a:rPr lang="ko-KR" altLang="en-US" dirty="0" smtClean="0"/>
              <a:t>최신 </a:t>
            </a:r>
            <a:r>
              <a:rPr lang="en-US" altLang="ko-KR" dirty="0" smtClean="0"/>
              <a:t>Tool </a:t>
            </a:r>
            <a:r>
              <a:rPr lang="en-US" altLang="ko-KR" dirty="0" err="1" smtClean="0"/>
              <a:t>chain:</a:t>
            </a:r>
            <a:r>
              <a:rPr lang="en-US" altLang="ko-KR" dirty="0" err="1" smtClean="0">
                <a:hlinkClick r:id="rId3"/>
              </a:rPr>
              <a:t>http</a:t>
            </a:r>
            <a:r>
              <a:rPr lang="en-US" altLang="ko-KR" dirty="0" smtClean="0">
                <a:hlinkClick r:id="rId3"/>
              </a:rPr>
              <a:t>://</a:t>
            </a:r>
            <a:r>
              <a:rPr lang="en-US" altLang="ko-KR" dirty="0" err="1" smtClean="0">
                <a:hlinkClick r:id="rId3"/>
              </a:rPr>
              <a:t>www.codesourcery.com</a:t>
            </a:r>
            <a:r>
              <a:rPr lang="en-US" altLang="ko-KR" dirty="0" smtClean="0">
                <a:hlinkClick r:id="rId3"/>
              </a:rPr>
              <a:t>/</a:t>
            </a:r>
            <a:r>
              <a:rPr lang="en-US" altLang="ko-KR" dirty="0" err="1" smtClean="0">
                <a:hlinkClick r:id="rId3"/>
              </a:rPr>
              <a:t>sgpp</a:t>
            </a:r>
            <a:r>
              <a:rPr lang="en-US" altLang="ko-KR" dirty="0" smtClean="0">
                <a:hlinkClick r:id="rId3"/>
              </a:rPr>
              <a:t>/</a:t>
            </a:r>
            <a:r>
              <a:rPr lang="en-US" altLang="ko-KR" dirty="0" err="1" smtClean="0">
                <a:hlinkClick r:id="rId3"/>
              </a:rPr>
              <a:t>lite</a:t>
            </a:r>
            <a:r>
              <a:rPr lang="en-US" altLang="ko-KR" dirty="0" smtClean="0">
                <a:hlinkClick r:id="rId3"/>
              </a:rPr>
              <a:t>/arm/portal/release1033</a:t>
            </a:r>
            <a:endParaRPr lang="ko-KR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221088"/>
            <a:ext cx="4464496" cy="5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699</Words>
  <Application>Microsoft Office PowerPoint</Application>
  <PresentationFormat>화면 슬라이드 쇼(4:3)</PresentationFormat>
  <Paragraphs>164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망고100 보드로 놀아보자-3</vt:lpstr>
      <vt:lpstr>vi 편집기</vt:lpstr>
      <vt:lpstr>vi  - 명령 모드</vt:lpstr>
      <vt:lpstr>vi  - 명령 모드(cont’d)</vt:lpstr>
      <vt:lpstr>vi  - 명령 모드(cont’d)</vt:lpstr>
      <vt:lpstr>vi  - 실행 모드</vt:lpstr>
      <vt:lpstr>Sudo 명령 사용하기</vt:lpstr>
      <vt:lpstr>Tool chain ?</vt:lpstr>
      <vt:lpstr>Toolchain 설치</vt:lpstr>
      <vt:lpstr>Toolchain</vt:lpstr>
      <vt:lpstr>JAVA  JDK설치-1</vt:lpstr>
      <vt:lpstr>JAVA  JDK설치-2</vt:lpstr>
      <vt:lpstr>JAVA JDK설치-3</vt:lpstr>
      <vt:lpstr>JAVA JDK설치-4</vt:lpstr>
    </vt:vector>
  </TitlesOfParts>
  <Company>crztech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망고100 보드로 놀아보자-3</dc:title>
  <dc:creator>icanjji</dc:creator>
  <cp:lastModifiedBy>icanjji</cp:lastModifiedBy>
  <cp:revision>1</cp:revision>
  <dcterms:created xsi:type="dcterms:W3CDTF">2010-08-05T11:33:24Z</dcterms:created>
  <dcterms:modified xsi:type="dcterms:W3CDTF">2010-08-05T11:37:37Z</dcterms:modified>
</cp:coreProperties>
</file>