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4B37A-4066-4B9F-A819-C2DFCDBC4B9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28DB6-1894-47BD-A52E-BF2B7DA20BA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5C5ADD-9F6A-4B29-85A8-89761D902088}" type="slidenum">
              <a:rPr lang="en-US" altLang="ko-KR">
                <a:ea typeface="굴림" charset="-127"/>
              </a:rPr>
              <a:pPr/>
              <a:t>17</a:t>
            </a:fld>
            <a:endParaRPr lang="en-US" altLang="ko-KR">
              <a:ea typeface="굴림" charset="-127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202"/>
            <a:ext cx="5486400" cy="4113195"/>
          </a:xfrm>
          <a:noFill/>
          <a:ln/>
        </p:spPr>
        <p:txBody>
          <a:bodyPr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A33E9-912E-41FC-AD50-3FB937B8C40E}" type="slidenum">
              <a:rPr lang="en-US" altLang="ko-KR">
                <a:ea typeface="굴림" charset="-127"/>
              </a:rPr>
              <a:pPr/>
              <a:t>18</a:t>
            </a:fld>
            <a:endParaRPr lang="en-US" altLang="ko-KR">
              <a:ea typeface="굴림" charset="-127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202"/>
            <a:ext cx="5486400" cy="4113195"/>
          </a:xfrm>
          <a:noFill/>
          <a:ln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ko-KR" altLang="en-US" smtClean="0">
                <a:latin typeface="굴림" charset="-127"/>
                <a:ea typeface="굴림" charset="-127"/>
              </a:rPr>
              <a:t>현재 쉘 상에서 </a:t>
            </a:r>
            <a:r>
              <a:rPr lang="en-US" altLang="ko-KR" smtClean="0">
                <a:latin typeface="굴림" charset="-127"/>
                <a:ea typeface="굴림" charset="-127"/>
              </a:rPr>
              <a:t>insmod </a:t>
            </a:r>
            <a:r>
              <a:rPr lang="ko-KR" altLang="en-US" smtClean="0">
                <a:latin typeface="굴림" charset="-127"/>
                <a:ea typeface="굴림" charset="-127"/>
              </a:rPr>
              <a:t>명령을 통해 </a:t>
            </a:r>
            <a:r>
              <a:rPr lang="en-US" altLang="ko-KR" smtClean="0">
                <a:latin typeface="굴림" charset="-127"/>
                <a:ea typeface="굴림" charset="-127"/>
              </a:rPr>
              <a:t>mydrv.ko </a:t>
            </a:r>
            <a:r>
              <a:rPr lang="ko-KR" altLang="en-US" smtClean="0">
                <a:latin typeface="굴림" charset="-127"/>
                <a:ea typeface="굴림" charset="-127"/>
              </a:rPr>
              <a:t>를 등록한다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ko-KR" altLang="en-US" smtClean="0">
                <a:latin typeface="굴림" charset="-127"/>
                <a:ea typeface="굴림" charset="-127"/>
              </a:rPr>
              <a:t>그러면 디바이스 드라이버 상에 정의된 </a:t>
            </a:r>
            <a:r>
              <a:rPr lang="en-US" altLang="ko-KR" smtClean="0">
                <a:latin typeface="굴림" charset="-127"/>
                <a:ea typeface="굴림" charset="-127"/>
              </a:rPr>
              <a:t>register_chrdev </a:t>
            </a:r>
            <a:r>
              <a:rPr lang="ko-KR" altLang="en-US" smtClean="0">
                <a:latin typeface="굴림" charset="-127"/>
                <a:ea typeface="굴림" charset="-127"/>
              </a:rPr>
              <a:t>함수를 통해 장치 이름</a:t>
            </a:r>
            <a:r>
              <a:rPr lang="en-US" altLang="ko-KR" smtClean="0">
                <a:latin typeface="굴림" charset="-127"/>
                <a:ea typeface="굴림" charset="-127"/>
              </a:rPr>
              <a:t>, </a:t>
            </a:r>
            <a:r>
              <a:rPr lang="ko-KR" altLang="en-US" smtClean="0">
                <a:latin typeface="굴림" charset="-127"/>
                <a:ea typeface="굴림" charset="-127"/>
              </a:rPr>
              <a:t>주번호</a:t>
            </a:r>
            <a:r>
              <a:rPr lang="en-US" altLang="ko-KR" smtClean="0">
                <a:latin typeface="굴림" charset="-127"/>
                <a:ea typeface="굴림" charset="-127"/>
              </a:rPr>
              <a:t>, </a:t>
            </a:r>
            <a:r>
              <a:rPr lang="ko-KR" altLang="en-US" smtClean="0">
                <a:latin typeface="굴림" charset="-127"/>
                <a:ea typeface="굴림" charset="-127"/>
              </a:rPr>
              <a:t>그리고 디바이스 다라이버 파일내에 정의된 </a:t>
            </a:r>
            <a:r>
              <a:rPr lang="en-US" altLang="ko-KR" smtClean="0">
                <a:latin typeface="굴림" charset="-127"/>
                <a:ea typeface="굴림" charset="-127"/>
              </a:rPr>
              <a:t>fops </a:t>
            </a:r>
            <a:r>
              <a:rPr lang="ko-KR" altLang="en-US" smtClean="0">
                <a:latin typeface="굴림" charset="-127"/>
                <a:ea typeface="굴림" charset="-127"/>
              </a:rPr>
              <a:t>구조의 주소를 넘겨 주게 되는데</a:t>
            </a:r>
            <a:r>
              <a:rPr lang="en-US" altLang="ko-KR" smtClean="0">
                <a:latin typeface="굴림" charset="-127"/>
                <a:ea typeface="굴림" charset="-127"/>
              </a:rPr>
              <a:t>..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ko-KR" altLang="en-US" smtClean="0">
                <a:latin typeface="굴림" charset="-127"/>
                <a:ea typeface="굴림" charset="-127"/>
              </a:rPr>
              <a:t>그러면 커널 내 에서는 캐릭터 디바이스 테이블에 </a:t>
            </a:r>
            <a:r>
              <a:rPr lang="en-US" altLang="ko-KR" smtClean="0">
                <a:latin typeface="굴림" charset="-127"/>
                <a:ea typeface="굴림" charset="-127"/>
              </a:rPr>
              <a:t>240 </a:t>
            </a:r>
            <a:r>
              <a:rPr lang="ko-KR" altLang="en-US" smtClean="0">
                <a:latin typeface="굴림" charset="-127"/>
                <a:ea typeface="굴림" charset="-127"/>
              </a:rPr>
              <a:t>번째 테이블 인덱스에 </a:t>
            </a:r>
            <a:r>
              <a:rPr lang="en-US" altLang="ko-KR" smtClean="0">
                <a:latin typeface="굴림" charset="-127"/>
                <a:ea typeface="굴림" charset="-127"/>
              </a:rPr>
              <a:t>fops </a:t>
            </a:r>
            <a:r>
              <a:rPr lang="ko-KR" altLang="en-US" smtClean="0">
                <a:latin typeface="굴림" charset="-127"/>
                <a:ea typeface="굴림" charset="-127"/>
              </a:rPr>
              <a:t>주소를 넣어 주게 된다</a:t>
            </a:r>
            <a:r>
              <a:rPr lang="en-US" altLang="ko-KR" smtClean="0">
                <a:latin typeface="굴림" charset="-127"/>
                <a:ea typeface="굴림" charset="-127"/>
              </a:rPr>
              <a:t>. </a:t>
            </a:r>
            <a:r>
              <a:rPr lang="ko-KR" altLang="en-US" smtClean="0">
                <a:latin typeface="굴림" charset="-127"/>
                <a:ea typeface="굴림" charset="-127"/>
              </a:rPr>
              <a:t>역시 </a:t>
            </a:r>
            <a:r>
              <a:rPr lang="en-US" altLang="ko-KR" smtClean="0">
                <a:latin typeface="굴림" charset="-127"/>
                <a:ea typeface="굴림" charset="-127"/>
              </a:rPr>
              <a:t>fops  </a:t>
            </a:r>
            <a:r>
              <a:rPr lang="ko-KR" altLang="en-US" smtClean="0">
                <a:latin typeface="굴림" charset="-127"/>
                <a:ea typeface="굴림" charset="-127"/>
              </a:rPr>
              <a:t>주소는 디바이스 드라이버 내에 </a:t>
            </a:r>
            <a:r>
              <a:rPr lang="en-US" altLang="ko-KR" smtClean="0">
                <a:latin typeface="굴림" charset="-127"/>
                <a:ea typeface="굴림" charset="-127"/>
              </a:rPr>
              <a:t>open, read, write </a:t>
            </a:r>
            <a:r>
              <a:rPr lang="ko-KR" altLang="en-US" smtClean="0">
                <a:latin typeface="굴림" charset="-127"/>
                <a:ea typeface="굴림" charset="-127"/>
              </a:rPr>
              <a:t>등을  정의해 놓은 구조체 주소이다</a:t>
            </a:r>
            <a:r>
              <a:rPr lang="en-US" altLang="ko-KR" smtClean="0">
                <a:latin typeface="굴림" charset="-127"/>
                <a:ea typeface="굴림" charset="-127"/>
              </a:rPr>
              <a:t>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ko-KR" altLang="en-US" smtClean="0">
                <a:latin typeface="굴림" charset="-127"/>
                <a:ea typeface="굴림" charset="-127"/>
              </a:rPr>
              <a:t>그럼 등록이 완료 되게 된다</a:t>
            </a:r>
            <a:r>
              <a:rPr lang="en-US" altLang="ko-KR" smtClean="0">
                <a:latin typeface="굴림" charset="-127"/>
                <a:ea typeface="굴림" charset="-127"/>
              </a:rPr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057C43-7890-4F8F-92A1-DF45F693E88C}" type="slidenum">
              <a:rPr lang="en-US" altLang="ko-KR">
                <a:ea typeface="굴림" charset="-127"/>
              </a:rPr>
              <a:pPr/>
              <a:t>19</a:t>
            </a:fld>
            <a:endParaRPr lang="en-US" altLang="ko-KR">
              <a:ea typeface="굴림" charset="-127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202"/>
            <a:ext cx="5486400" cy="4113195"/>
          </a:xfrm>
          <a:noFill/>
          <a:ln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ko-KR" altLang="en-US" smtClean="0">
                <a:latin typeface="굴림" charset="-127"/>
                <a:ea typeface="굴림" charset="-127"/>
              </a:rPr>
              <a:t>응용 프로그램에서 </a:t>
            </a:r>
            <a:r>
              <a:rPr lang="en-US" altLang="ko-KR" smtClean="0">
                <a:latin typeface="굴림" charset="-127"/>
                <a:ea typeface="굴림" charset="-127"/>
              </a:rPr>
              <a:t>mydrv </a:t>
            </a:r>
            <a:r>
              <a:rPr lang="ko-KR" altLang="en-US" smtClean="0">
                <a:latin typeface="굴림" charset="-127"/>
                <a:ea typeface="굴림" charset="-127"/>
              </a:rPr>
              <a:t>파일을 </a:t>
            </a:r>
            <a:r>
              <a:rPr lang="en-US" altLang="ko-KR" smtClean="0">
                <a:latin typeface="굴림" charset="-127"/>
                <a:ea typeface="굴림" charset="-127"/>
              </a:rPr>
              <a:t>open </a:t>
            </a:r>
            <a:r>
              <a:rPr lang="ko-KR" altLang="en-US" smtClean="0">
                <a:latin typeface="굴림" charset="-127"/>
                <a:ea typeface="굴림" charset="-127"/>
              </a:rPr>
              <a:t>하게 되면 </a:t>
            </a:r>
            <a:r>
              <a:rPr lang="en-US" altLang="ko-KR" smtClean="0">
                <a:latin typeface="굴림" charset="-127"/>
                <a:ea typeface="굴림" charset="-127"/>
              </a:rPr>
              <a:t>HDD </a:t>
            </a:r>
            <a:r>
              <a:rPr lang="ko-KR" altLang="en-US" smtClean="0">
                <a:latin typeface="굴림" charset="-127"/>
                <a:ea typeface="굴림" charset="-127"/>
              </a:rPr>
              <a:t>의 실제 </a:t>
            </a:r>
            <a:r>
              <a:rPr lang="en-US" altLang="ko-KR" smtClean="0">
                <a:latin typeface="굴림" charset="-127"/>
                <a:ea typeface="굴림" charset="-127"/>
              </a:rPr>
              <a:t>I_node </a:t>
            </a:r>
            <a:r>
              <a:rPr lang="ko-KR" altLang="en-US" smtClean="0">
                <a:latin typeface="굴림" charset="-127"/>
                <a:ea typeface="굴림" charset="-127"/>
              </a:rPr>
              <a:t>에 접근을 하게 된다</a:t>
            </a:r>
            <a:r>
              <a:rPr lang="en-US" altLang="ko-KR" smtClean="0">
                <a:latin typeface="굴림" charset="-127"/>
                <a:ea typeface="굴림" charset="-127"/>
              </a:rPr>
              <a:t>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ko-KR" altLang="en-US" smtClean="0">
                <a:latin typeface="굴림" charset="-127"/>
                <a:ea typeface="굴림" charset="-127"/>
              </a:rPr>
              <a:t>접근한뒤 </a:t>
            </a:r>
            <a:r>
              <a:rPr lang="en-US" altLang="ko-KR" smtClean="0">
                <a:latin typeface="굴림" charset="-127"/>
                <a:ea typeface="굴림" charset="-127"/>
              </a:rPr>
              <a:t>inode </a:t>
            </a:r>
            <a:r>
              <a:rPr lang="ko-KR" altLang="en-US" smtClean="0">
                <a:latin typeface="굴림" charset="-127"/>
                <a:ea typeface="굴림" charset="-127"/>
              </a:rPr>
              <a:t>가 캐릭터 디바이스 인지 블록 디바이스 인지를 구별하고 커널 내의 캐릭터 디바이스 테이블에 접근을 한ㄷ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ko-KR" altLang="en-US" smtClean="0">
                <a:latin typeface="굴림" charset="-127"/>
                <a:ea typeface="굴림" charset="-127"/>
              </a:rPr>
              <a:t>그뒤 주번호를 통해서 캐릭터 디바이스 테이블의 등록된 디바이스 드라이버의 주소값을 갖어 오낟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ko-KR" altLang="en-US" smtClean="0">
                <a:latin typeface="굴림" charset="-127"/>
                <a:ea typeface="굴림" charset="-127"/>
              </a:rPr>
              <a:t>이주 소값을 갖고 현재 응용 프로그램의 테스크 스트럭쳐의 </a:t>
            </a:r>
            <a:r>
              <a:rPr lang="en-US" altLang="ko-KR" smtClean="0">
                <a:latin typeface="굴림" charset="-127"/>
                <a:ea typeface="굴림" charset="-127"/>
              </a:rPr>
              <a:t>operation </a:t>
            </a:r>
            <a:r>
              <a:rPr lang="ko-KR" altLang="en-US" smtClean="0">
                <a:latin typeface="굴림" charset="-127"/>
                <a:ea typeface="굴림" charset="-127"/>
              </a:rPr>
              <a:t>주소부분에 저장하게 되고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ko-KR" altLang="en-US" smtClean="0">
                <a:latin typeface="굴림" charset="-127"/>
                <a:ea typeface="굴림" charset="-127"/>
              </a:rPr>
              <a:t>이 저장된 값을 이용하여 디바이스 드라이버의 </a:t>
            </a:r>
            <a:r>
              <a:rPr lang="en-US" altLang="ko-KR" smtClean="0">
                <a:latin typeface="굴림" charset="-127"/>
                <a:ea typeface="굴림" charset="-127"/>
              </a:rPr>
              <a:t>mydrv_fops </a:t>
            </a:r>
            <a:r>
              <a:rPr lang="ko-KR" altLang="en-US" smtClean="0">
                <a:latin typeface="굴림" charset="-127"/>
                <a:ea typeface="굴림" charset="-127"/>
              </a:rPr>
              <a:t>를 </a:t>
            </a:r>
            <a:r>
              <a:rPr lang="en-US" altLang="ko-KR" smtClean="0">
                <a:latin typeface="굴림" charset="-127"/>
                <a:ea typeface="굴림" charset="-127"/>
              </a:rPr>
              <a:t>open </a:t>
            </a:r>
            <a:r>
              <a:rPr lang="ko-KR" altLang="en-US" smtClean="0">
                <a:latin typeface="굴림" charset="-127"/>
                <a:ea typeface="굴림" charset="-127"/>
              </a:rPr>
              <a:t>하면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ko-KR" altLang="en-US" smtClean="0">
                <a:latin typeface="굴림" charset="-127"/>
                <a:ea typeface="굴림" charset="-127"/>
              </a:rPr>
              <a:t>여기에 있는 </a:t>
            </a:r>
            <a:r>
              <a:rPr lang="en-US" altLang="ko-KR" smtClean="0">
                <a:latin typeface="굴림" charset="-127"/>
                <a:ea typeface="굴림" charset="-127"/>
              </a:rPr>
              <a:t>read, write</a:t>
            </a:r>
            <a:r>
              <a:rPr lang="en-US" altLang="ko-KR" smtClean="0">
                <a:latin typeface="Times New Roman" pitchFamily="18" charset="0"/>
                <a:ea typeface="굴림" charset="-127"/>
              </a:rPr>
              <a:t>…</a:t>
            </a:r>
            <a:r>
              <a:rPr lang="en-US" altLang="ko-KR" smtClean="0">
                <a:latin typeface="굴림" charset="-127"/>
                <a:ea typeface="굴림" charset="-127"/>
              </a:rPr>
              <a:t> </a:t>
            </a:r>
            <a:r>
              <a:rPr lang="ko-KR" altLang="en-US" smtClean="0">
                <a:latin typeface="굴림" charset="-127"/>
                <a:ea typeface="굴림" charset="-127"/>
              </a:rPr>
              <a:t>등을 등록하게 된다</a:t>
            </a:r>
            <a:r>
              <a:rPr lang="en-US" altLang="ko-KR" smtClean="0">
                <a:latin typeface="굴림" charset="-127"/>
                <a:ea typeface="굴림" charset="-127"/>
              </a:rPr>
              <a:t>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ko-KR" altLang="en-US" smtClean="0">
                <a:latin typeface="굴림" charset="-127"/>
                <a:ea typeface="굴림" charset="-127"/>
              </a:rPr>
              <a:t>그럼 현재 나와 잇는 </a:t>
            </a:r>
            <a:r>
              <a:rPr lang="en-US" altLang="ko-KR" smtClean="0">
                <a:latin typeface="굴림" charset="-127"/>
                <a:ea typeface="굴림" charset="-127"/>
              </a:rPr>
              <a:t>open, read, </a:t>
            </a:r>
            <a:r>
              <a:rPr lang="ko-KR" altLang="en-US" smtClean="0">
                <a:latin typeface="굴림" charset="-127"/>
                <a:ea typeface="굴림" charset="-127"/>
              </a:rPr>
              <a:t>함수와 </a:t>
            </a:r>
            <a:r>
              <a:rPr lang="en-US" altLang="ko-KR" smtClean="0">
                <a:latin typeface="굴림" charset="-127"/>
                <a:ea typeface="굴림" charset="-127"/>
              </a:rPr>
              <a:t>1:1 </a:t>
            </a:r>
            <a:r>
              <a:rPr lang="ko-KR" altLang="en-US" smtClean="0">
                <a:latin typeface="굴림" charset="-127"/>
                <a:ea typeface="굴림" charset="-127"/>
              </a:rPr>
              <a:t>로 대응이 되고 응용 프로그램에서 저수준의 명령을 실행해도 </a:t>
            </a:r>
            <a:r>
              <a:rPr lang="en-US" altLang="ko-KR" smtClean="0">
                <a:latin typeface="굴림" charset="-127"/>
                <a:ea typeface="굴림" charset="-127"/>
              </a:rPr>
              <a:t>xxx_read </a:t>
            </a:r>
            <a:r>
              <a:rPr lang="ko-KR" altLang="en-US" smtClean="0">
                <a:latin typeface="굴림" charset="-127"/>
                <a:ea typeface="굴림" charset="-127"/>
              </a:rPr>
              <a:t>로 실행이 되게 된다</a:t>
            </a:r>
            <a:r>
              <a:rPr lang="en-US" altLang="ko-KR" smtClean="0">
                <a:latin typeface="굴림" charset="-127"/>
                <a:ea typeface="굴림" charset="-127"/>
              </a:rPr>
              <a:t>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ko-KR" altLang="en-US" smtClean="0">
                <a:latin typeface="굴림" charset="-127"/>
                <a:ea typeface="굴림" charset="-127"/>
              </a:rPr>
              <a:t>이러므로써 </a:t>
            </a:r>
            <a:r>
              <a:rPr lang="en-US" altLang="ko-KR" smtClean="0">
                <a:latin typeface="굴림" charset="-127"/>
                <a:ea typeface="굴림" charset="-127"/>
              </a:rPr>
              <a:t>open </a:t>
            </a:r>
            <a:r>
              <a:rPr lang="ko-KR" altLang="en-US" smtClean="0">
                <a:latin typeface="굴림" charset="-127"/>
                <a:ea typeface="굴림" charset="-127"/>
              </a:rPr>
              <a:t>함수에 따른 디바이스 호출 과정이였다</a:t>
            </a:r>
            <a:r>
              <a:rPr lang="en-US" altLang="ko-KR" smtClean="0">
                <a:latin typeface="굴림" charset="-127"/>
                <a:ea typeface="굴림" charset="-127"/>
              </a:rPr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84ED-EA1C-4243-8FCD-A1DDAA07B069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E075-12D8-4E74-88AD-AB0E664D0A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84ED-EA1C-4243-8FCD-A1DDAA07B069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E075-12D8-4E74-88AD-AB0E664D0A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84ED-EA1C-4243-8FCD-A1DDAA07B069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E075-12D8-4E74-88AD-AB0E664D0A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838200"/>
            <a:ext cx="4038600" cy="5486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486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1F36B-FF07-4F84-9CFE-34FF89F484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84ED-EA1C-4243-8FCD-A1DDAA07B069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E075-12D8-4E74-88AD-AB0E664D0A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84ED-EA1C-4243-8FCD-A1DDAA07B069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E075-12D8-4E74-88AD-AB0E664D0A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84ED-EA1C-4243-8FCD-A1DDAA07B069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E075-12D8-4E74-88AD-AB0E664D0A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84ED-EA1C-4243-8FCD-A1DDAA07B069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E075-12D8-4E74-88AD-AB0E664D0A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84ED-EA1C-4243-8FCD-A1DDAA07B069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E075-12D8-4E74-88AD-AB0E664D0A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84ED-EA1C-4243-8FCD-A1DDAA07B069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E075-12D8-4E74-88AD-AB0E664D0A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84ED-EA1C-4243-8FCD-A1DDAA07B069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E075-12D8-4E74-88AD-AB0E664D0A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84ED-EA1C-4243-8FCD-A1DDAA07B069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27E075-12D8-4E74-88AD-AB0E664D0AB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C684ED-EA1C-4243-8FCD-A1DDAA07B069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27E075-12D8-4E74-88AD-AB0E664D0AB6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goboard.com/" TargetMode="External"/><Relationship Id="rId2" Type="http://schemas.openxmlformats.org/officeDocument/2006/relationships/hyperlink" Target="http://cafe.naver.com/embeddedcrazyboy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</a:t>
            </a:r>
            <a:r>
              <a:rPr lang="en-US" altLang="ko-KR" dirty="0" smtClean="0"/>
              <a:t>-14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디바이스 드라이버 작성 기초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http://cafe.naver.com/embeddedcrazyboys</a:t>
            </a: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http://www.mangoboard.com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Device Driver </a:t>
            </a:r>
            <a:r>
              <a:rPr lang="ko-KR" altLang="en-US" dirty="0">
                <a:ea typeface="굴림" pitchFamily="50" charset="-127"/>
              </a:rPr>
              <a:t>작성(9)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8112"/>
            <a:ext cx="8229600" cy="438912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Dummy Character device </a:t>
            </a:r>
            <a:r>
              <a:rPr lang="ko-KR" altLang="en-US" dirty="0">
                <a:ea typeface="굴림" pitchFamily="50" charset="-127"/>
              </a:rPr>
              <a:t>드라이버 소스코드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0FD1-1C32-434D-893D-137ECEAF6DD9}" type="slidenum">
              <a:rPr lang="ko-KR" altLang="en-US"/>
              <a:pPr/>
              <a:t>10</a:t>
            </a:fld>
            <a:endParaRPr lang="ko-KR" altLang="en-US" sz="1800"/>
          </a:p>
        </p:txBody>
      </p:sp>
      <p:sp>
        <p:nvSpPr>
          <p:cNvPr id="950276" name="Rectangle 4"/>
          <p:cNvSpPr>
            <a:spLocks noChangeArrowheads="1"/>
          </p:cNvSpPr>
          <p:nvPr/>
        </p:nvSpPr>
        <p:spPr bwMode="auto">
          <a:xfrm>
            <a:off x="1323975" y="1885950"/>
            <a:ext cx="6838950" cy="4371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#include &lt;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linux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/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init.h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&gt;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#include &lt;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linux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/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module.h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&gt;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#include &lt;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linux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/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kernel.h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&gt;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#include &lt;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linux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/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fs.h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&gt;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#include &lt;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linux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/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errno.h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&gt;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#include &lt;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linux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/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types.h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&gt;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#include &lt;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linux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/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fcntl.h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&gt;</a:t>
            </a:r>
          </a:p>
          <a:p>
            <a:pPr algn="just"/>
            <a:endParaRPr kumimoji="1" lang="en-US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#define DUMMY_MAJOR_NUMBER 254  /*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dummy.c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*/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#define DEV_NAME "dummy-device"</a:t>
            </a:r>
          </a:p>
          <a:p>
            <a:pPr algn="just"/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int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dummy_open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(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struct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inode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*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inode,struct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file *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filp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)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{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      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int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num=MINOR(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inode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-&gt;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i_rdev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);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      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printk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(" Open call for Dummy Char Device  call open -&gt;minor:%d\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n",num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);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       return 0;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}</a:t>
            </a:r>
          </a:p>
          <a:p>
            <a:pPr algn="just"/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loff_t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dummy_llseek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(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struct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file *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filp,loff_t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off,int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whence)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{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      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printk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("call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llseek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-&gt;off:%08x,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whenec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:%08x\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n",off,whence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);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       return 0x23;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}</a:t>
            </a:r>
          </a:p>
          <a:p>
            <a:pPr algn="just"/>
            <a:endParaRPr kumimoji="1" lang="en-US" altLang="ko-KR" sz="1200" b="1" dirty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Device Driver </a:t>
            </a:r>
            <a:r>
              <a:rPr lang="ko-KR" altLang="en-US" dirty="0">
                <a:ea typeface="굴림" pitchFamily="50" charset="-127"/>
              </a:rPr>
              <a:t>작성</a:t>
            </a:r>
            <a:r>
              <a:rPr lang="ko-KR" altLang="en-US" dirty="0" smtClean="0">
                <a:ea typeface="굴림" pitchFamily="50" charset="-127"/>
              </a:rPr>
              <a:t>(</a:t>
            </a:r>
            <a:r>
              <a:rPr lang="en-US" altLang="ko-KR" dirty="0" smtClean="0">
                <a:ea typeface="굴림" pitchFamily="50" charset="-127"/>
              </a:rPr>
              <a:t>10</a:t>
            </a:r>
            <a:r>
              <a:rPr lang="ko-KR" altLang="en-US" dirty="0" smtClean="0">
                <a:ea typeface="굴림" pitchFamily="50" charset="-127"/>
              </a:rPr>
              <a:t>)</a:t>
            </a:r>
            <a:endParaRPr lang="ko-KR" altLang="en-US" dirty="0">
              <a:ea typeface="굴림" pitchFamily="50" charset="-127"/>
            </a:endParaRPr>
          </a:p>
        </p:txBody>
      </p:sp>
      <p:sp>
        <p:nvSpPr>
          <p:cNvPr id="950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8112"/>
            <a:ext cx="8229600" cy="438912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Dummy Character device </a:t>
            </a:r>
            <a:r>
              <a:rPr lang="ko-KR" altLang="en-US" dirty="0">
                <a:ea typeface="굴림" pitchFamily="50" charset="-127"/>
              </a:rPr>
              <a:t>드라이버 소스코드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0FD1-1C32-434D-893D-137ECEAF6DD9}" type="slidenum">
              <a:rPr lang="ko-KR" altLang="en-US"/>
              <a:pPr/>
              <a:t>11</a:t>
            </a:fld>
            <a:endParaRPr lang="ko-KR" altLang="en-US" sz="1800"/>
          </a:p>
        </p:txBody>
      </p:sp>
      <p:sp>
        <p:nvSpPr>
          <p:cNvPr id="950276" name="Rectangle 4"/>
          <p:cNvSpPr>
            <a:spLocks noChangeArrowheads="1"/>
          </p:cNvSpPr>
          <p:nvPr/>
        </p:nvSpPr>
        <p:spPr bwMode="auto">
          <a:xfrm>
            <a:off x="1323975" y="1885950"/>
            <a:ext cx="6838950" cy="4371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just"/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ssize_t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dummy_read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(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struct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file *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filp,char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*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buf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,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size_t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count,loff_t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*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f_pos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)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{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      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printk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("call read -&gt;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buf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:%08x, count:%08x\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n",buf,count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);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       return 0x33;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}</a:t>
            </a:r>
          </a:p>
          <a:p>
            <a:pPr algn="just"/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ssize_t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dummy_write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(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struct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file *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filp,const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char *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buf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,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size_t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count,loff_t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*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f_pos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)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{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      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printk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("call write-&gt;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buf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:%08x, count:%08x\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n",buf,count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);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       return 0x43;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}</a:t>
            </a:r>
          </a:p>
          <a:p>
            <a:pPr algn="just"/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int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dummy_ioctl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(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struct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inode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*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inode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,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struct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file *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filp,unsigned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int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cmd,unsigned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long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arg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)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{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      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printk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("call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ioctl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-&gt;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cmd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:%08,arg:%08x\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n",cmd,arg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);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       return 0x53;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}</a:t>
            </a:r>
          </a:p>
          <a:p>
            <a:pPr algn="just"/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int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dummy_release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(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struct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inode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*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inode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,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struct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file *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filp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)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{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       </a:t>
            </a:r>
            <a:r>
              <a:rPr kumimoji="1" lang="en-US" altLang="ko-KR" sz="1200" b="1" dirty="0" err="1" smtClean="0">
                <a:solidFill>
                  <a:srgbClr val="000000"/>
                </a:solidFill>
                <a:ea typeface="굴림" pitchFamily="50" charset="-127"/>
              </a:rPr>
              <a:t>printk</a:t>
            </a:r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(" Release call for Dummy Char Device \n");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        return 0;</a:t>
            </a:r>
          </a:p>
          <a:p>
            <a:pPr algn="just"/>
            <a:r>
              <a:rPr kumimoji="1" lang="en-US" altLang="ko-KR" sz="1200" b="1" dirty="0" smtClean="0">
                <a:solidFill>
                  <a:srgbClr val="000000"/>
                </a:solidFill>
                <a:ea typeface="굴림" pitchFamily="50" charset="-127"/>
              </a:rPr>
              <a:t>}</a:t>
            </a:r>
          </a:p>
          <a:p>
            <a:pPr algn="just"/>
            <a:endParaRPr kumimoji="1" lang="en-US" altLang="ko-KR" sz="1200" b="1" dirty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Device Driver </a:t>
            </a:r>
            <a:r>
              <a:rPr lang="ko-KR" altLang="en-US" dirty="0">
                <a:ea typeface="굴림" pitchFamily="50" charset="-127"/>
              </a:rPr>
              <a:t>작성</a:t>
            </a:r>
            <a:r>
              <a:rPr lang="ko-KR" altLang="en-US" dirty="0" smtClean="0">
                <a:ea typeface="굴림" pitchFamily="50" charset="-127"/>
              </a:rPr>
              <a:t>(</a:t>
            </a:r>
            <a:r>
              <a:rPr lang="en-US" altLang="ko-KR" dirty="0" smtClean="0">
                <a:ea typeface="굴림" pitchFamily="50" charset="-127"/>
              </a:rPr>
              <a:t>11</a:t>
            </a:r>
            <a:r>
              <a:rPr lang="ko-KR" altLang="en-US" dirty="0" smtClean="0">
                <a:ea typeface="굴림" pitchFamily="50" charset="-127"/>
              </a:rPr>
              <a:t>)</a:t>
            </a:r>
            <a:endParaRPr lang="ko-KR" altLang="en-US" dirty="0">
              <a:ea typeface="굴림" pitchFamily="50" charset="-127"/>
            </a:endParaRPr>
          </a:p>
        </p:txBody>
      </p:sp>
      <p:sp>
        <p:nvSpPr>
          <p:cNvPr id="950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8112"/>
            <a:ext cx="8229600" cy="438912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Dummy Character device </a:t>
            </a:r>
            <a:r>
              <a:rPr lang="ko-KR" altLang="en-US" dirty="0">
                <a:ea typeface="굴림" pitchFamily="50" charset="-127"/>
              </a:rPr>
              <a:t>드라이버 소스코드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0FD1-1C32-434D-893D-137ECEAF6DD9}" type="slidenum">
              <a:rPr lang="ko-KR" altLang="en-US"/>
              <a:pPr/>
              <a:t>12</a:t>
            </a:fld>
            <a:endParaRPr lang="ko-KR" altLang="en-US" sz="1800"/>
          </a:p>
        </p:txBody>
      </p:sp>
      <p:sp>
        <p:nvSpPr>
          <p:cNvPr id="950276" name="Rectangle 4"/>
          <p:cNvSpPr>
            <a:spLocks noChangeArrowheads="1"/>
          </p:cNvSpPr>
          <p:nvPr/>
        </p:nvSpPr>
        <p:spPr bwMode="auto">
          <a:xfrm>
            <a:off x="1323975" y="1556792"/>
            <a:ext cx="6838950" cy="496855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just"/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struct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file_operations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dummy_fops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=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{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.owner =THIS_MODULE,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.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llseek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=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dummy_llseek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,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.open =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dummy_open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,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.read=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dummy_read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,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.write=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dummy_write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,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.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ioctl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=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dummy_ioctl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,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.release=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dummy_release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,</a:t>
            </a:r>
          </a:p>
          <a:p>
            <a:pPr algn="just"/>
            <a:endParaRPr kumimoji="1" lang="en-US" altLang="ko-KR" sz="1100" b="1" dirty="0" smtClean="0">
              <a:solidFill>
                <a:srgbClr val="000000"/>
              </a:solidFill>
              <a:ea typeface="굴림" pitchFamily="50" charset="-127"/>
            </a:endParaRP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};</a:t>
            </a:r>
          </a:p>
          <a:p>
            <a:pPr algn="just"/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int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dummy_init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(void)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{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int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result;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printk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("call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dummy_init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\n");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result=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register_chrdev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(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DUMMY_MAJOR_NUMBER,DEV_NAME,&amp;dummy_fops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);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if(result&lt;0) return result;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return 0;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}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void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dummy_exit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(void)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{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printk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("call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dummy_exit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\n");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       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unregister_chrdev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(DUMMY_MAJOR_NUMBER,DEV_NAME);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}</a:t>
            </a:r>
          </a:p>
          <a:p>
            <a:pPr algn="just"/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module_init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(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dummy_init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);</a:t>
            </a:r>
          </a:p>
          <a:p>
            <a:pPr algn="just"/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module_exit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(</a:t>
            </a:r>
            <a:r>
              <a:rPr kumimoji="1" lang="en-US" altLang="ko-KR" sz="1100" b="1" dirty="0" err="1" smtClean="0">
                <a:solidFill>
                  <a:srgbClr val="000000"/>
                </a:solidFill>
                <a:ea typeface="굴림" pitchFamily="50" charset="-127"/>
              </a:rPr>
              <a:t>dummy_exit</a:t>
            </a:r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);</a:t>
            </a:r>
          </a:p>
          <a:p>
            <a:pPr algn="just"/>
            <a:endParaRPr kumimoji="1" lang="en-US" altLang="ko-KR" sz="1100" b="1" dirty="0" smtClean="0">
              <a:solidFill>
                <a:srgbClr val="000000"/>
              </a:solidFill>
              <a:ea typeface="굴림" pitchFamily="50" charset="-127"/>
            </a:endParaRP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MODULE_LICENSE("GPL");</a:t>
            </a:r>
          </a:p>
          <a:p>
            <a:pPr algn="just"/>
            <a:endParaRPr kumimoji="1" lang="en-US" altLang="ko-KR" sz="1100" b="1" dirty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Device Driver </a:t>
            </a:r>
            <a:r>
              <a:rPr lang="ko-KR" altLang="en-US" dirty="0">
                <a:ea typeface="굴림" pitchFamily="50" charset="-127"/>
              </a:rPr>
              <a:t>작성(</a:t>
            </a:r>
            <a:r>
              <a:rPr lang="ko-KR" altLang="en-US" dirty="0" smtClean="0">
                <a:ea typeface="굴림" pitchFamily="50" charset="-127"/>
              </a:rPr>
              <a:t>1</a:t>
            </a:r>
            <a:r>
              <a:rPr lang="en-US" altLang="ko-KR" dirty="0" smtClean="0">
                <a:ea typeface="굴림" pitchFamily="50" charset="-127"/>
              </a:rPr>
              <a:t>2</a:t>
            </a:r>
            <a:r>
              <a:rPr lang="ko-KR" altLang="en-US" dirty="0" smtClean="0">
                <a:ea typeface="굴림" pitchFamily="50" charset="-127"/>
              </a:rPr>
              <a:t>)</a:t>
            </a:r>
            <a:endParaRPr lang="ko-KR" altLang="en-US" dirty="0">
              <a:ea typeface="굴림" pitchFamily="50" charset="-127"/>
            </a:endParaRPr>
          </a:p>
        </p:txBody>
      </p:sp>
      <p:sp>
        <p:nvSpPr>
          <p:cNvPr id="9512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8050213" cy="48006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System call : </a:t>
            </a:r>
            <a:r>
              <a:rPr lang="en-US" altLang="ko-KR" dirty="0" err="1">
                <a:ea typeface="굴림" pitchFamily="50" charset="-127"/>
              </a:rPr>
              <a:t>dummy_open</a:t>
            </a:r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 err="1">
                <a:ea typeface="굴림" pitchFamily="50" charset="-127"/>
              </a:rPr>
              <a:t>File_operations</a:t>
            </a:r>
            <a:r>
              <a:rPr lang="en-US" altLang="ko-KR" dirty="0">
                <a:ea typeface="굴림" pitchFamily="50" charset="-127"/>
              </a:rPr>
              <a:t> </a:t>
            </a:r>
            <a:r>
              <a:rPr lang="ko-KR" altLang="en-US" dirty="0">
                <a:ea typeface="굴림" pitchFamily="50" charset="-127"/>
              </a:rPr>
              <a:t>구조체에서 </a:t>
            </a:r>
            <a:r>
              <a:rPr lang="en-US" altLang="ko-KR" dirty="0">
                <a:ea typeface="굴림" pitchFamily="50" charset="-127"/>
              </a:rPr>
              <a:t>open operation</a:t>
            </a:r>
            <a:r>
              <a:rPr lang="ko-KR" altLang="en-US" dirty="0">
                <a:ea typeface="굴림" pitchFamily="50" charset="-127"/>
              </a:rPr>
              <a:t> 구현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Application program</a:t>
            </a:r>
            <a:r>
              <a:rPr lang="ko-KR" altLang="en-US" dirty="0">
                <a:ea typeface="굴림" pitchFamily="50" charset="-127"/>
              </a:rPr>
              <a:t>에서 ‘</a:t>
            </a:r>
            <a:r>
              <a:rPr lang="en-US" altLang="ko-KR" dirty="0">
                <a:ea typeface="굴림" pitchFamily="50" charset="-127"/>
              </a:rPr>
              <a:t>open’ </a:t>
            </a:r>
            <a:r>
              <a:rPr lang="ko-KR" altLang="en-US" dirty="0">
                <a:ea typeface="굴림" pitchFamily="50" charset="-127"/>
              </a:rPr>
              <a:t>에 의해서 불려짐</a:t>
            </a:r>
          </a:p>
          <a:p>
            <a:pPr lvl="1"/>
            <a:endParaRPr lang="ko-KR" altLang="en-US" dirty="0">
              <a:ea typeface="굴림" pitchFamily="50" charset="-127"/>
            </a:endParaRPr>
          </a:p>
          <a:p>
            <a:pPr lvl="1"/>
            <a:endParaRPr lang="ko-KR" altLang="en-US" dirty="0">
              <a:ea typeface="굴림" pitchFamily="50" charset="-127"/>
            </a:endParaRPr>
          </a:p>
          <a:p>
            <a:pPr>
              <a:buNone/>
            </a:pPr>
            <a:endParaRPr lang="en-US" altLang="ko-KR" dirty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System </a:t>
            </a:r>
            <a:r>
              <a:rPr lang="en-US" altLang="ko-KR" dirty="0">
                <a:ea typeface="굴림" pitchFamily="50" charset="-127"/>
              </a:rPr>
              <a:t>call : </a:t>
            </a:r>
            <a:r>
              <a:rPr lang="en-US" altLang="ko-KR" dirty="0" err="1">
                <a:ea typeface="굴림" pitchFamily="50" charset="-127"/>
              </a:rPr>
              <a:t>dummy_release</a:t>
            </a:r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 err="1">
                <a:ea typeface="굴림" pitchFamily="50" charset="-127"/>
              </a:rPr>
              <a:t>File_operations</a:t>
            </a:r>
            <a:r>
              <a:rPr lang="en-US" altLang="ko-KR" dirty="0">
                <a:ea typeface="굴림" pitchFamily="50" charset="-127"/>
              </a:rPr>
              <a:t> </a:t>
            </a:r>
            <a:r>
              <a:rPr lang="ko-KR" altLang="en-US" dirty="0">
                <a:ea typeface="굴림" pitchFamily="50" charset="-127"/>
              </a:rPr>
              <a:t>구조체에서 </a:t>
            </a:r>
            <a:r>
              <a:rPr lang="en-US" altLang="ko-KR" dirty="0">
                <a:ea typeface="굴림" pitchFamily="50" charset="-127"/>
              </a:rPr>
              <a:t>release operation</a:t>
            </a:r>
            <a:r>
              <a:rPr lang="ko-KR" altLang="en-US" dirty="0">
                <a:ea typeface="굴림" pitchFamily="50" charset="-127"/>
              </a:rPr>
              <a:t> 구현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Application program</a:t>
            </a:r>
            <a:r>
              <a:rPr lang="ko-KR" altLang="en-US" dirty="0">
                <a:ea typeface="굴림" pitchFamily="50" charset="-127"/>
              </a:rPr>
              <a:t>에서 ‘</a:t>
            </a:r>
            <a:r>
              <a:rPr lang="en-US" altLang="ko-KR" dirty="0">
                <a:ea typeface="굴림" pitchFamily="50" charset="-127"/>
              </a:rPr>
              <a:t>close’ </a:t>
            </a:r>
            <a:r>
              <a:rPr lang="ko-KR" altLang="en-US" dirty="0">
                <a:ea typeface="굴림" pitchFamily="50" charset="-127"/>
              </a:rPr>
              <a:t>에 의해서 불려짐</a:t>
            </a:r>
          </a:p>
          <a:p>
            <a:endParaRPr lang="ko-KR" altLang="en-US" dirty="0">
              <a:ea typeface="굴림" pitchFamily="50" charset="-127"/>
            </a:endParaRPr>
          </a:p>
          <a:p>
            <a:pPr lvl="1"/>
            <a:endParaRPr lang="ko-KR" altLang="en-US" dirty="0">
              <a:ea typeface="굴림" pitchFamily="50" charset="-127"/>
            </a:endParaRPr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33B4-8852-48A7-87C6-0D06AB788BFA}" type="slidenum">
              <a:rPr lang="ko-KR" altLang="en-US"/>
              <a:pPr/>
              <a:t>13</a:t>
            </a:fld>
            <a:endParaRPr lang="ko-KR" altLang="en-US" sz="1800"/>
          </a:p>
        </p:txBody>
      </p:sp>
      <p:sp>
        <p:nvSpPr>
          <p:cNvPr id="951300" name="Rectangle 4"/>
          <p:cNvSpPr>
            <a:spLocks noChangeArrowheads="1"/>
          </p:cNvSpPr>
          <p:nvPr/>
        </p:nvSpPr>
        <p:spPr bwMode="auto">
          <a:xfrm>
            <a:off x="1763688" y="2708920"/>
            <a:ext cx="6172200" cy="1143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just" eaLnBrk="1" latinLnBrk="1" hangingPunct="1"/>
            <a:r>
              <a:rPr kumimoji="1" lang="en-US" altLang="ko-KR" sz="1200" b="1" dirty="0" err="1">
                <a:solidFill>
                  <a:srgbClr val="000000"/>
                </a:solidFill>
                <a:ea typeface="굴림" pitchFamily="50" charset="-127"/>
              </a:rPr>
              <a:t>int</a:t>
            </a:r>
            <a:r>
              <a:rPr kumimoji="1" lang="en-US" altLang="ko-KR" sz="1200" b="1" dirty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>
                <a:solidFill>
                  <a:srgbClr val="000000"/>
                </a:solidFill>
                <a:ea typeface="굴림" pitchFamily="50" charset="-127"/>
              </a:rPr>
              <a:t>dummy_open</a:t>
            </a:r>
            <a:r>
              <a:rPr kumimoji="1" lang="en-US" altLang="ko-KR" sz="1200" b="1" dirty="0">
                <a:solidFill>
                  <a:srgbClr val="000000"/>
                </a:solidFill>
                <a:ea typeface="굴림" pitchFamily="50" charset="-127"/>
              </a:rPr>
              <a:t>(</a:t>
            </a:r>
            <a:r>
              <a:rPr kumimoji="1" lang="en-US" altLang="ko-KR" sz="1200" b="1" dirty="0" err="1">
                <a:solidFill>
                  <a:srgbClr val="000000"/>
                </a:solidFill>
                <a:ea typeface="굴림" pitchFamily="50" charset="-127"/>
              </a:rPr>
              <a:t>struct</a:t>
            </a:r>
            <a:r>
              <a:rPr kumimoji="1" lang="en-US" altLang="ko-KR" sz="1200" b="1" dirty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200" b="1" dirty="0" err="1">
                <a:solidFill>
                  <a:srgbClr val="000000"/>
                </a:solidFill>
                <a:ea typeface="굴림" pitchFamily="50" charset="-127"/>
              </a:rPr>
              <a:t>inode</a:t>
            </a:r>
            <a:r>
              <a:rPr kumimoji="1" lang="en-US" altLang="ko-KR" sz="1200" b="1" dirty="0">
                <a:solidFill>
                  <a:srgbClr val="000000"/>
                </a:solidFill>
                <a:ea typeface="굴림" pitchFamily="50" charset="-127"/>
              </a:rPr>
              <a:t> *</a:t>
            </a:r>
            <a:r>
              <a:rPr kumimoji="1" lang="en-US" altLang="ko-KR" sz="1200" b="1" dirty="0" err="1">
                <a:solidFill>
                  <a:srgbClr val="000000"/>
                </a:solidFill>
                <a:ea typeface="굴림" pitchFamily="50" charset="-127"/>
              </a:rPr>
              <a:t>inode</a:t>
            </a:r>
            <a:r>
              <a:rPr kumimoji="1" lang="en-US" altLang="ko-KR" sz="1200" b="1" dirty="0">
                <a:solidFill>
                  <a:srgbClr val="000000"/>
                </a:solidFill>
                <a:ea typeface="굴림" pitchFamily="50" charset="-127"/>
              </a:rPr>
              <a:t>, </a:t>
            </a:r>
            <a:r>
              <a:rPr kumimoji="1" lang="en-US" altLang="ko-KR" sz="1200" b="1" dirty="0" err="1">
                <a:solidFill>
                  <a:srgbClr val="000000"/>
                </a:solidFill>
                <a:ea typeface="굴림" pitchFamily="50" charset="-127"/>
              </a:rPr>
              <a:t>struct</a:t>
            </a:r>
            <a:r>
              <a:rPr kumimoji="1" lang="en-US" altLang="ko-KR" sz="1200" b="1" dirty="0">
                <a:solidFill>
                  <a:srgbClr val="000000"/>
                </a:solidFill>
                <a:ea typeface="굴림" pitchFamily="50" charset="-127"/>
              </a:rPr>
              <a:t> file *file) </a:t>
            </a:r>
          </a:p>
          <a:p>
            <a:pPr algn="just" eaLnBrk="1" latinLnBrk="1" hangingPunct="1"/>
            <a:r>
              <a:rPr kumimoji="1" lang="en-US" altLang="ko-KR" sz="1200" b="1" dirty="0">
                <a:solidFill>
                  <a:srgbClr val="000000"/>
                </a:solidFill>
                <a:ea typeface="굴림" pitchFamily="50" charset="-127"/>
              </a:rPr>
              <a:t>{ </a:t>
            </a:r>
          </a:p>
          <a:p>
            <a:pPr algn="just" eaLnBrk="1" latinLnBrk="1" hangingPunct="1"/>
            <a:r>
              <a:rPr kumimoji="1" lang="en-US" altLang="ko-KR" sz="1200" b="1" dirty="0">
                <a:solidFill>
                  <a:srgbClr val="000000"/>
                </a:solidFill>
                <a:ea typeface="굴림" pitchFamily="50" charset="-127"/>
              </a:rPr>
              <a:t>        </a:t>
            </a:r>
            <a:r>
              <a:rPr kumimoji="1" lang="en-US" altLang="ko-KR" sz="1200" b="1" dirty="0" err="1">
                <a:solidFill>
                  <a:srgbClr val="000000"/>
                </a:solidFill>
                <a:ea typeface="굴림" pitchFamily="50" charset="-127"/>
              </a:rPr>
              <a:t>printk</a:t>
            </a:r>
            <a:r>
              <a:rPr kumimoji="1" lang="en-US" altLang="ko-KR" sz="1200" b="1" dirty="0">
                <a:solidFill>
                  <a:srgbClr val="000000"/>
                </a:solidFill>
                <a:ea typeface="굴림" pitchFamily="50" charset="-127"/>
              </a:rPr>
              <a:t>("Open call for Dummy Char Device \n"); </a:t>
            </a:r>
          </a:p>
          <a:p>
            <a:pPr algn="just" eaLnBrk="1" latinLnBrk="1" hangingPunct="1"/>
            <a:r>
              <a:rPr kumimoji="1" lang="en-US" altLang="ko-KR" sz="1200" b="1" dirty="0">
                <a:solidFill>
                  <a:srgbClr val="000000"/>
                </a:solidFill>
                <a:ea typeface="굴림" pitchFamily="50" charset="-127"/>
              </a:rPr>
              <a:t>        return 0; </a:t>
            </a:r>
          </a:p>
          <a:p>
            <a:pPr algn="just" eaLnBrk="1" latinLnBrk="1" hangingPunct="1"/>
            <a:r>
              <a:rPr kumimoji="1" lang="en-US" altLang="ko-KR" sz="1200" b="1" dirty="0">
                <a:solidFill>
                  <a:srgbClr val="000000"/>
                </a:solidFill>
                <a:ea typeface="굴림" pitchFamily="50" charset="-127"/>
              </a:rPr>
              <a:t>} </a:t>
            </a:r>
          </a:p>
        </p:txBody>
      </p:sp>
      <p:sp>
        <p:nvSpPr>
          <p:cNvPr id="951301" name="Rectangle 5"/>
          <p:cNvSpPr>
            <a:spLocks noChangeArrowheads="1"/>
          </p:cNvSpPr>
          <p:nvPr/>
        </p:nvSpPr>
        <p:spPr bwMode="auto">
          <a:xfrm>
            <a:off x="1749425" y="5458544"/>
            <a:ext cx="6172200" cy="10668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just" eaLnBrk="1" latinLnBrk="1" hangingPunct="1"/>
            <a:r>
              <a:rPr kumimoji="1" lang="en-US" altLang="ko-KR" sz="1400" b="1" dirty="0" err="1">
                <a:solidFill>
                  <a:srgbClr val="000000"/>
                </a:solidFill>
                <a:ea typeface="굴림" pitchFamily="50" charset="-127"/>
              </a:rPr>
              <a:t>int</a:t>
            </a:r>
            <a:r>
              <a:rPr kumimoji="1" lang="en-US" altLang="ko-KR" sz="1400" b="1" dirty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400" b="1" dirty="0" err="1">
                <a:solidFill>
                  <a:srgbClr val="000000"/>
                </a:solidFill>
                <a:ea typeface="굴림" pitchFamily="50" charset="-127"/>
              </a:rPr>
              <a:t>dummy_release</a:t>
            </a:r>
            <a:r>
              <a:rPr kumimoji="1" lang="en-US" altLang="ko-KR" sz="1400" b="1" dirty="0">
                <a:solidFill>
                  <a:srgbClr val="000000"/>
                </a:solidFill>
                <a:ea typeface="굴림" pitchFamily="50" charset="-127"/>
              </a:rPr>
              <a:t>(</a:t>
            </a:r>
            <a:r>
              <a:rPr kumimoji="1" lang="en-US" altLang="ko-KR" sz="1400" b="1" dirty="0" err="1">
                <a:solidFill>
                  <a:srgbClr val="000000"/>
                </a:solidFill>
                <a:ea typeface="굴림" pitchFamily="50" charset="-127"/>
              </a:rPr>
              <a:t>struct</a:t>
            </a:r>
            <a:r>
              <a:rPr kumimoji="1" lang="en-US" altLang="ko-KR" sz="1400" b="1" dirty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kumimoji="1" lang="en-US" altLang="ko-KR" sz="1400" b="1" dirty="0" err="1">
                <a:solidFill>
                  <a:srgbClr val="000000"/>
                </a:solidFill>
                <a:ea typeface="굴림" pitchFamily="50" charset="-127"/>
              </a:rPr>
              <a:t>inode</a:t>
            </a:r>
            <a:r>
              <a:rPr kumimoji="1" lang="en-US" altLang="ko-KR" sz="1400" b="1" dirty="0">
                <a:solidFill>
                  <a:srgbClr val="000000"/>
                </a:solidFill>
                <a:ea typeface="굴림" pitchFamily="50" charset="-127"/>
              </a:rPr>
              <a:t> *</a:t>
            </a:r>
            <a:r>
              <a:rPr kumimoji="1" lang="en-US" altLang="ko-KR" sz="1400" b="1" dirty="0" err="1">
                <a:solidFill>
                  <a:srgbClr val="000000"/>
                </a:solidFill>
                <a:ea typeface="굴림" pitchFamily="50" charset="-127"/>
              </a:rPr>
              <a:t>inode</a:t>
            </a:r>
            <a:r>
              <a:rPr kumimoji="1" lang="en-US" altLang="ko-KR" sz="1400" b="1" dirty="0">
                <a:solidFill>
                  <a:srgbClr val="000000"/>
                </a:solidFill>
                <a:ea typeface="굴림" pitchFamily="50" charset="-127"/>
              </a:rPr>
              <a:t>, </a:t>
            </a:r>
            <a:r>
              <a:rPr kumimoji="1" lang="en-US" altLang="ko-KR" sz="1400" b="1" dirty="0" err="1">
                <a:solidFill>
                  <a:srgbClr val="000000"/>
                </a:solidFill>
                <a:ea typeface="굴림" pitchFamily="50" charset="-127"/>
              </a:rPr>
              <a:t>struct</a:t>
            </a:r>
            <a:r>
              <a:rPr kumimoji="1" lang="en-US" altLang="ko-KR" sz="1400" b="1" dirty="0">
                <a:solidFill>
                  <a:srgbClr val="000000"/>
                </a:solidFill>
                <a:ea typeface="굴림" pitchFamily="50" charset="-127"/>
              </a:rPr>
              <a:t> file *file) </a:t>
            </a:r>
          </a:p>
          <a:p>
            <a:pPr algn="just" eaLnBrk="1" latinLnBrk="1" hangingPunct="1"/>
            <a:r>
              <a:rPr kumimoji="1" lang="en-US" altLang="ko-KR" sz="1400" b="1" dirty="0">
                <a:solidFill>
                  <a:srgbClr val="000000"/>
                </a:solidFill>
                <a:ea typeface="굴림" pitchFamily="50" charset="-127"/>
              </a:rPr>
              <a:t>{ </a:t>
            </a:r>
          </a:p>
          <a:p>
            <a:pPr algn="just" eaLnBrk="1" latinLnBrk="1" hangingPunct="1"/>
            <a:r>
              <a:rPr kumimoji="1" lang="en-US" altLang="ko-KR" sz="1400" b="1" dirty="0">
                <a:solidFill>
                  <a:srgbClr val="000000"/>
                </a:solidFill>
                <a:ea typeface="굴림" pitchFamily="50" charset="-127"/>
              </a:rPr>
              <a:t>        </a:t>
            </a:r>
            <a:r>
              <a:rPr kumimoji="1" lang="en-US" altLang="ko-KR" sz="1400" b="1" dirty="0" err="1">
                <a:solidFill>
                  <a:srgbClr val="000000"/>
                </a:solidFill>
                <a:ea typeface="굴림" pitchFamily="50" charset="-127"/>
              </a:rPr>
              <a:t>printk</a:t>
            </a:r>
            <a:r>
              <a:rPr kumimoji="1" lang="en-US" altLang="ko-KR" sz="1400" b="1" dirty="0">
                <a:solidFill>
                  <a:srgbClr val="000000"/>
                </a:solidFill>
                <a:ea typeface="굴림" pitchFamily="50" charset="-127"/>
              </a:rPr>
              <a:t>("Release call for Dummy Char Device \n"); </a:t>
            </a:r>
          </a:p>
          <a:p>
            <a:pPr algn="just" eaLnBrk="1" latinLnBrk="1" hangingPunct="1"/>
            <a:r>
              <a:rPr kumimoji="1" lang="en-US" altLang="ko-KR" sz="1400" b="1" dirty="0">
                <a:solidFill>
                  <a:srgbClr val="000000"/>
                </a:solidFill>
                <a:ea typeface="굴림" pitchFamily="50" charset="-127"/>
              </a:rPr>
              <a:t>        return 0; </a:t>
            </a:r>
          </a:p>
          <a:p>
            <a:pPr algn="just" eaLnBrk="1" latinLnBrk="1" hangingPunct="1"/>
            <a:r>
              <a:rPr kumimoji="1" lang="en-US" altLang="ko-KR" sz="1400" b="1" dirty="0">
                <a:solidFill>
                  <a:srgbClr val="000000"/>
                </a:solidFill>
                <a:ea typeface="굴림" pitchFamily="50" charset="-127"/>
              </a:rPr>
              <a:t>}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Device Driver </a:t>
            </a:r>
            <a:r>
              <a:rPr lang="ko-KR" altLang="en-US" dirty="0">
                <a:ea typeface="굴림" pitchFamily="50" charset="-127"/>
              </a:rPr>
              <a:t>작성(11)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848600" cy="4048125"/>
          </a:xfrm>
          <a:noFill/>
          <a:ln/>
        </p:spPr>
        <p:txBody>
          <a:bodyPr lIns="91440" tIns="45720" rIns="91440" bIns="45720">
            <a:normAutofit fontScale="92500" lnSpcReduction="10000"/>
          </a:bodyPr>
          <a:lstStyle/>
          <a:p>
            <a:r>
              <a:rPr lang="en-US" altLang="ko-KR" dirty="0">
                <a:ea typeface="굴림" pitchFamily="50" charset="-127"/>
              </a:rPr>
              <a:t>System call : </a:t>
            </a:r>
            <a:r>
              <a:rPr lang="en-US" altLang="ko-KR" dirty="0" err="1">
                <a:ea typeface="굴림" pitchFamily="50" charset="-127"/>
              </a:rPr>
              <a:t>dummy_read</a:t>
            </a:r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 err="1">
                <a:ea typeface="굴림" pitchFamily="50" charset="-127"/>
              </a:rPr>
              <a:t>File_operations</a:t>
            </a:r>
            <a:r>
              <a:rPr lang="en-US" altLang="ko-KR" dirty="0">
                <a:ea typeface="굴림" pitchFamily="50" charset="-127"/>
              </a:rPr>
              <a:t> </a:t>
            </a:r>
            <a:r>
              <a:rPr lang="ko-KR" altLang="en-US" dirty="0">
                <a:ea typeface="굴림" pitchFamily="50" charset="-127"/>
              </a:rPr>
              <a:t>구조체에서 </a:t>
            </a:r>
            <a:r>
              <a:rPr lang="en-US" altLang="ko-KR" dirty="0">
                <a:ea typeface="굴림" pitchFamily="50" charset="-127"/>
              </a:rPr>
              <a:t>read operation</a:t>
            </a:r>
            <a:r>
              <a:rPr lang="ko-KR" altLang="en-US" dirty="0">
                <a:ea typeface="굴림" pitchFamily="50" charset="-127"/>
              </a:rPr>
              <a:t> 구현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Application program</a:t>
            </a:r>
            <a:r>
              <a:rPr lang="ko-KR" altLang="en-US" dirty="0">
                <a:ea typeface="굴림" pitchFamily="50" charset="-127"/>
              </a:rPr>
              <a:t>에서 ‘</a:t>
            </a:r>
            <a:r>
              <a:rPr lang="en-US" altLang="ko-KR" dirty="0">
                <a:ea typeface="굴림" pitchFamily="50" charset="-127"/>
              </a:rPr>
              <a:t>read’ </a:t>
            </a:r>
            <a:r>
              <a:rPr lang="ko-KR" altLang="en-US" dirty="0">
                <a:ea typeface="굴림" pitchFamily="50" charset="-127"/>
              </a:rPr>
              <a:t>에 의해서 불려짐</a:t>
            </a:r>
          </a:p>
          <a:p>
            <a:pPr lvl="1"/>
            <a:endParaRPr lang="ko-KR" altLang="en-US" dirty="0">
              <a:ea typeface="굴림" pitchFamily="50" charset="-127"/>
            </a:endParaRPr>
          </a:p>
          <a:p>
            <a:pPr lvl="1"/>
            <a:endParaRPr lang="ko-KR" altLang="en-US" dirty="0">
              <a:ea typeface="굴림" pitchFamily="50" charset="-127"/>
            </a:endParaRPr>
          </a:p>
          <a:p>
            <a:pPr lvl="1"/>
            <a:endParaRPr lang="ko-KR" altLang="en-US" dirty="0">
              <a:ea typeface="굴림" pitchFamily="50" charset="-127"/>
            </a:endParaRPr>
          </a:p>
          <a:p>
            <a:pPr lvl="1"/>
            <a:endParaRPr lang="ko-KR" altLang="en-US" dirty="0">
              <a:ea typeface="굴림" pitchFamily="50" charset="-127"/>
            </a:endParaRPr>
          </a:p>
          <a:p>
            <a:r>
              <a:rPr lang="en-US" altLang="ko-KR" dirty="0">
                <a:ea typeface="굴림" pitchFamily="50" charset="-127"/>
              </a:rPr>
              <a:t>System call : </a:t>
            </a:r>
            <a:r>
              <a:rPr lang="en-US" altLang="ko-KR" dirty="0" err="1">
                <a:ea typeface="굴림" pitchFamily="50" charset="-127"/>
              </a:rPr>
              <a:t>dummy_write</a:t>
            </a:r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 err="1">
                <a:ea typeface="굴림" pitchFamily="50" charset="-127"/>
              </a:rPr>
              <a:t>File_operations</a:t>
            </a:r>
            <a:r>
              <a:rPr lang="en-US" altLang="ko-KR" dirty="0">
                <a:ea typeface="굴림" pitchFamily="50" charset="-127"/>
              </a:rPr>
              <a:t> </a:t>
            </a:r>
            <a:r>
              <a:rPr lang="ko-KR" altLang="en-US" dirty="0">
                <a:ea typeface="굴림" pitchFamily="50" charset="-127"/>
              </a:rPr>
              <a:t>구조체에서 </a:t>
            </a:r>
            <a:r>
              <a:rPr lang="en-US" altLang="ko-KR" dirty="0">
                <a:ea typeface="굴림" pitchFamily="50" charset="-127"/>
              </a:rPr>
              <a:t>write operation</a:t>
            </a:r>
            <a:r>
              <a:rPr lang="ko-KR" altLang="en-US" dirty="0">
                <a:ea typeface="굴림" pitchFamily="50" charset="-127"/>
              </a:rPr>
              <a:t> 구현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Application program</a:t>
            </a:r>
            <a:r>
              <a:rPr lang="ko-KR" altLang="en-US" dirty="0">
                <a:ea typeface="굴림" pitchFamily="50" charset="-127"/>
              </a:rPr>
              <a:t>에서 ‘</a:t>
            </a:r>
            <a:r>
              <a:rPr lang="en-US" altLang="ko-KR" dirty="0">
                <a:ea typeface="굴림" pitchFamily="50" charset="-127"/>
              </a:rPr>
              <a:t>write’ </a:t>
            </a:r>
            <a:r>
              <a:rPr lang="ko-KR" altLang="en-US" dirty="0">
                <a:ea typeface="굴림" pitchFamily="50" charset="-127"/>
              </a:rPr>
              <a:t>에 의해서 불려짐</a:t>
            </a:r>
          </a:p>
          <a:p>
            <a:endParaRPr lang="ko-KR" altLang="en-US" dirty="0">
              <a:ea typeface="굴림" pitchFamily="50" charset="-127"/>
            </a:endParaRPr>
          </a:p>
          <a:p>
            <a:pPr lvl="1"/>
            <a:endParaRPr lang="ko-KR" altLang="en-US" dirty="0">
              <a:ea typeface="굴림" pitchFamily="50" charset="-127"/>
            </a:endParaRPr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F248-D962-4D45-96C7-0902EA685303}" type="slidenum">
              <a:rPr lang="ko-KR" altLang="en-US"/>
              <a:pPr/>
              <a:t>14</a:t>
            </a:fld>
            <a:endParaRPr lang="ko-KR" altLang="en-US" sz="1800"/>
          </a:p>
        </p:txBody>
      </p:sp>
      <p:sp>
        <p:nvSpPr>
          <p:cNvPr id="952324" name="Rectangle 4"/>
          <p:cNvSpPr>
            <a:spLocks noChangeArrowheads="1"/>
          </p:cNvSpPr>
          <p:nvPr/>
        </p:nvSpPr>
        <p:spPr bwMode="auto">
          <a:xfrm>
            <a:off x="1390650" y="2667000"/>
            <a:ext cx="6962775" cy="1143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just" eaLnBrk="1" latinLnBrk="1" hangingPunct="1"/>
            <a:r>
              <a:rPr kumimoji="1" lang="en-US" altLang="ko-KR" sz="1400" b="1">
                <a:solidFill>
                  <a:srgbClr val="000000"/>
                </a:solidFill>
                <a:ea typeface="굴림" pitchFamily="50" charset="-127"/>
              </a:rPr>
              <a:t>ssize_t dummy_read(struct file *file, char *buffer,   size_t length, loff_t *offset) </a:t>
            </a:r>
          </a:p>
          <a:p>
            <a:pPr algn="just" eaLnBrk="1" latinLnBrk="1" hangingPunct="1"/>
            <a:r>
              <a:rPr kumimoji="1" lang="en-US" altLang="ko-KR" sz="1400" b="1">
                <a:solidFill>
                  <a:srgbClr val="000000"/>
                </a:solidFill>
                <a:ea typeface="굴림" pitchFamily="50" charset="-127"/>
              </a:rPr>
              <a:t>{ </a:t>
            </a:r>
          </a:p>
          <a:p>
            <a:pPr algn="just" eaLnBrk="1" latinLnBrk="1" hangingPunct="1"/>
            <a:r>
              <a:rPr kumimoji="1" lang="en-US" altLang="ko-KR" sz="1400" b="1">
                <a:solidFill>
                  <a:srgbClr val="000000"/>
                </a:solidFill>
                <a:ea typeface="굴림" pitchFamily="50" charset="-127"/>
              </a:rPr>
              <a:t>        printk("Read Call for Dummy Device \n"); </a:t>
            </a:r>
          </a:p>
          <a:p>
            <a:pPr algn="just" eaLnBrk="1" latinLnBrk="1" hangingPunct="1"/>
            <a:r>
              <a:rPr kumimoji="1" lang="en-US" altLang="ko-KR" sz="1400" b="1">
                <a:solidFill>
                  <a:srgbClr val="000000"/>
                </a:solidFill>
                <a:ea typeface="굴림" pitchFamily="50" charset="-127"/>
              </a:rPr>
              <a:t>        buffer[0] = 0x34;     return 0; </a:t>
            </a:r>
          </a:p>
          <a:p>
            <a:pPr algn="just" eaLnBrk="1" latinLnBrk="1" hangingPunct="1"/>
            <a:r>
              <a:rPr kumimoji="1" lang="en-US" altLang="ko-KR" sz="1400" b="1">
                <a:solidFill>
                  <a:srgbClr val="000000"/>
                </a:solidFill>
                <a:ea typeface="굴림" pitchFamily="50" charset="-127"/>
              </a:rPr>
              <a:t>} </a:t>
            </a:r>
          </a:p>
        </p:txBody>
      </p:sp>
      <p:sp>
        <p:nvSpPr>
          <p:cNvPr id="952325" name="Rectangle 5"/>
          <p:cNvSpPr>
            <a:spLocks noChangeArrowheads="1"/>
          </p:cNvSpPr>
          <p:nvPr/>
        </p:nvSpPr>
        <p:spPr bwMode="auto">
          <a:xfrm>
            <a:off x="1436688" y="5283200"/>
            <a:ext cx="7229475" cy="10668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just" eaLnBrk="1" latinLnBrk="1" hangingPunct="1"/>
            <a:r>
              <a:rPr kumimoji="1" lang="en-US" altLang="ko-KR" sz="1400" b="1">
                <a:solidFill>
                  <a:srgbClr val="000000"/>
                </a:solidFill>
                <a:ea typeface="굴림" pitchFamily="50" charset="-127"/>
              </a:rPr>
              <a:t>ssize_t dummy_write(struct file *file, const char *buffer, size_t length,  loff_t *offset) </a:t>
            </a:r>
          </a:p>
          <a:p>
            <a:pPr algn="just" eaLnBrk="1" latinLnBrk="1" hangingPunct="1"/>
            <a:r>
              <a:rPr kumimoji="1" lang="en-US" altLang="ko-KR" sz="1400" b="1">
                <a:solidFill>
                  <a:srgbClr val="000000"/>
                </a:solidFill>
                <a:ea typeface="굴림" pitchFamily="50" charset="-127"/>
              </a:rPr>
              <a:t>{ </a:t>
            </a:r>
          </a:p>
          <a:p>
            <a:pPr algn="just" eaLnBrk="1" latinLnBrk="1" hangingPunct="1"/>
            <a:r>
              <a:rPr kumimoji="1" lang="en-US" altLang="ko-KR" sz="1400" b="1">
                <a:solidFill>
                  <a:srgbClr val="000000"/>
                </a:solidFill>
                <a:ea typeface="굴림" pitchFamily="50" charset="-127"/>
              </a:rPr>
              <a:t>        printk("Write Call  for Dummy Device :  [%x]\n ", buffer[0]); </a:t>
            </a:r>
          </a:p>
          <a:p>
            <a:pPr algn="just" eaLnBrk="1" latinLnBrk="1" hangingPunct="1"/>
            <a:r>
              <a:rPr kumimoji="1" lang="en-US" altLang="ko-KR" sz="1400" b="1">
                <a:solidFill>
                  <a:srgbClr val="000000"/>
                </a:solidFill>
                <a:ea typeface="굴림" pitchFamily="50" charset="-127"/>
              </a:rPr>
              <a:t>        return 0; </a:t>
            </a:r>
          </a:p>
          <a:p>
            <a:pPr algn="just" eaLnBrk="1" latinLnBrk="1" hangingPunct="1"/>
            <a:r>
              <a:rPr kumimoji="1" lang="en-US" altLang="ko-KR" sz="1400" b="1">
                <a:solidFill>
                  <a:srgbClr val="000000"/>
                </a:solidFill>
                <a:ea typeface="굴림" pitchFamily="50" charset="-127"/>
              </a:rPr>
              <a:t>}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5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>
                <a:ea typeface="굴림" pitchFamily="50" charset="-127"/>
              </a:rPr>
              <a:t>드라이버 컴파일/로딩/노드 생성</a:t>
            </a:r>
          </a:p>
        </p:txBody>
      </p:sp>
      <p:sp>
        <p:nvSpPr>
          <p:cNvPr id="953352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ko-KR" altLang="en-US" dirty="0">
                <a:ea typeface="굴림" pitchFamily="50" charset="-127"/>
              </a:rPr>
              <a:t>디바이스 드라이버 </a:t>
            </a:r>
            <a:r>
              <a:rPr lang="ko-KR" altLang="en-US" dirty="0" smtClean="0">
                <a:ea typeface="굴림" pitchFamily="50" charset="-127"/>
              </a:rPr>
              <a:t>컴파일</a:t>
            </a:r>
            <a:endParaRPr lang="en-US" altLang="ko-KR" dirty="0" smtClean="0">
              <a:ea typeface="굴림" pitchFamily="50" charset="-127"/>
            </a:endParaRPr>
          </a:p>
          <a:p>
            <a:r>
              <a:rPr lang="en-US" altLang="ko-KR" dirty="0" err="1" smtClean="0">
                <a:ea typeface="굴림" pitchFamily="50" charset="-127"/>
              </a:rPr>
              <a:t>Makefile</a:t>
            </a:r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ko-KR" altLang="en-US" dirty="0" smtClean="0">
                <a:ea typeface="굴림" pitchFamily="50" charset="-127"/>
              </a:rPr>
              <a:t>작성</a:t>
            </a:r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#make</a:t>
            </a:r>
          </a:p>
        </p:txBody>
      </p:sp>
      <p:sp>
        <p:nvSpPr>
          <p:cNvPr id="4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4F2E-94AD-4B0F-A25A-C4554B2F9F8D}" type="slidenum">
              <a:rPr lang="ko-KR" altLang="en-US"/>
              <a:pPr/>
              <a:t>15</a:t>
            </a:fld>
            <a:endParaRPr lang="ko-KR" altLang="en-US" sz="1800"/>
          </a:p>
        </p:txBody>
      </p:sp>
      <p:sp>
        <p:nvSpPr>
          <p:cNvPr id="6" name="TextBox 5"/>
          <p:cNvSpPr txBox="1"/>
          <p:nvPr/>
        </p:nvSpPr>
        <p:spPr>
          <a:xfrm>
            <a:off x="1043608" y="2924944"/>
            <a:ext cx="5586529" cy="34163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obj</a:t>
            </a:r>
            <a:r>
              <a:rPr lang="en-US" altLang="ko-KR" dirty="0" smtClean="0"/>
              <a:t>-m:=dummy-</a:t>
            </a:r>
            <a:r>
              <a:rPr lang="en-US" altLang="ko-KR" dirty="0" err="1" smtClean="0"/>
              <a:t>driver.o</a:t>
            </a:r>
            <a:endParaRPr lang="en-US" altLang="ko-KR" dirty="0" smtClean="0"/>
          </a:p>
          <a:p>
            <a:r>
              <a:rPr lang="en-US" altLang="ko-KR" dirty="0" smtClean="0"/>
              <a:t>KDIR:=../mango100_kernel_2010_06_30</a:t>
            </a:r>
          </a:p>
          <a:p>
            <a:r>
              <a:rPr lang="en-US" altLang="ko-KR" dirty="0" smtClean="0"/>
              <a:t>PWD:=$(shell </a:t>
            </a:r>
            <a:r>
              <a:rPr lang="en-US" altLang="ko-KR" dirty="0" err="1" smtClean="0"/>
              <a:t>pwd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default:</a:t>
            </a:r>
          </a:p>
          <a:p>
            <a:r>
              <a:rPr lang="en-US" altLang="ko-KR" dirty="0" smtClean="0"/>
              <a:t>        $(MAKE) -C $(KDIR) SUBDIRS=$(PWD) modules</a:t>
            </a:r>
          </a:p>
          <a:p>
            <a:r>
              <a:rPr lang="en-US" altLang="ko-KR" dirty="0" smtClean="0"/>
              <a:t>clean: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rm</a:t>
            </a:r>
            <a:r>
              <a:rPr lang="en-US" altLang="ko-KR" dirty="0" smtClean="0"/>
              <a:t> -</a:t>
            </a:r>
            <a:r>
              <a:rPr lang="en-US" altLang="ko-KR" dirty="0" err="1" smtClean="0"/>
              <a:t>rf</a:t>
            </a:r>
            <a:r>
              <a:rPr lang="en-US" altLang="ko-KR" dirty="0" smtClean="0"/>
              <a:t> *.</a:t>
            </a:r>
            <a:r>
              <a:rPr lang="en-US" altLang="ko-KR" dirty="0" err="1" smtClean="0"/>
              <a:t>ko</a:t>
            </a:r>
            <a:endParaRPr lang="en-US" altLang="ko-KR" dirty="0" smtClean="0"/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rm</a:t>
            </a:r>
            <a:r>
              <a:rPr lang="en-US" altLang="ko-KR" dirty="0" smtClean="0"/>
              <a:t> -</a:t>
            </a:r>
            <a:r>
              <a:rPr lang="en-US" altLang="ko-KR" dirty="0" err="1" smtClean="0"/>
              <a:t>rf</a:t>
            </a:r>
            <a:r>
              <a:rPr lang="en-US" altLang="ko-KR" dirty="0" smtClean="0"/>
              <a:t> *.mod.*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rm</a:t>
            </a:r>
            <a:r>
              <a:rPr lang="en-US" altLang="ko-KR" dirty="0" smtClean="0"/>
              <a:t> -</a:t>
            </a:r>
            <a:r>
              <a:rPr lang="en-US" altLang="ko-KR" dirty="0" err="1" smtClean="0"/>
              <a:t>rf</a:t>
            </a:r>
            <a:r>
              <a:rPr lang="en-US" altLang="ko-KR" dirty="0" smtClean="0"/>
              <a:t> .*.</a:t>
            </a:r>
            <a:r>
              <a:rPr lang="en-US" altLang="ko-KR" dirty="0" err="1" smtClean="0"/>
              <a:t>cmd</a:t>
            </a:r>
            <a:endParaRPr lang="en-US" altLang="ko-KR" dirty="0" smtClean="0"/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rm</a:t>
            </a:r>
            <a:r>
              <a:rPr lang="en-US" altLang="ko-KR" dirty="0" smtClean="0"/>
              <a:t> -</a:t>
            </a:r>
            <a:r>
              <a:rPr lang="en-US" altLang="ko-KR" dirty="0" err="1" smtClean="0"/>
              <a:t>rf</a:t>
            </a:r>
            <a:r>
              <a:rPr lang="en-US" altLang="ko-KR" dirty="0" smtClean="0"/>
              <a:t> *.o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module </a:t>
            </a:r>
            <a:r>
              <a:rPr lang="ko-KR" altLang="en-US" dirty="0" smtClean="0"/>
              <a:t>파일시스템에 포함방법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smtClean="0"/>
              <a:t>저장장치를 이용하는 방법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r>
              <a:rPr lang="en-US" altLang="ko-KR" dirty="0" err="1" smtClean="0"/>
              <a:t>Usb</a:t>
            </a:r>
            <a:r>
              <a:rPr lang="en-US" altLang="ko-KR" dirty="0" smtClean="0"/>
              <a:t> stick, MMC </a:t>
            </a:r>
            <a:r>
              <a:rPr lang="ko-KR" altLang="en-US" dirty="0" smtClean="0"/>
              <a:t>등 저장장치를 </a:t>
            </a:r>
            <a:r>
              <a:rPr lang="en-US" altLang="ko-KR" dirty="0" smtClean="0"/>
              <a:t>HOST PC</a:t>
            </a:r>
            <a:r>
              <a:rPr lang="ko-KR" altLang="en-US" dirty="0" smtClean="0"/>
              <a:t>에 삽입</a:t>
            </a:r>
            <a:endParaRPr lang="en-US" altLang="ko-KR" dirty="0" smtClean="0"/>
          </a:p>
          <a:p>
            <a:r>
              <a:rPr lang="en-US" altLang="ko-KR" dirty="0" smtClean="0"/>
              <a:t>#</a:t>
            </a:r>
            <a:r>
              <a:rPr lang="en-US" altLang="ko-KR" dirty="0" err="1" smtClean="0"/>
              <a:t>df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#cp dummy-</a:t>
            </a:r>
            <a:r>
              <a:rPr lang="en-US" altLang="ko-KR" dirty="0" err="1" smtClean="0"/>
              <a:t>driver.ko</a:t>
            </a:r>
            <a:r>
              <a:rPr lang="en-US" altLang="ko-KR" dirty="0" smtClean="0"/>
              <a:t> /mount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디렉토리</a:t>
            </a:r>
            <a:endParaRPr lang="en-US" altLang="ko-KR" dirty="0" smtClean="0"/>
          </a:p>
          <a:p>
            <a:r>
              <a:rPr lang="en-US" altLang="ko-KR" dirty="0" smtClean="0"/>
              <a:t>HOST PC </a:t>
            </a:r>
            <a:r>
              <a:rPr lang="ko-KR" altLang="en-US" dirty="0" smtClean="0"/>
              <a:t>저장장치 분리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망고 보드에 삽입</a:t>
            </a:r>
            <a:endParaRPr lang="en-US" altLang="ko-KR" dirty="0" smtClean="0"/>
          </a:p>
          <a:p>
            <a:r>
              <a:rPr lang="en-US" altLang="ko-KR" dirty="0" smtClean="0"/>
              <a:t>#</a:t>
            </a:r>
            <a:r>
              <a:rPr lang="en-US" altLang="ko-KR" dirty="0" err="1" smtClean="0"/>
              <a:t>insmod</a:t>
            </a:r>
            <a:r>
              <a:rPr lang="en-US" altLang="ko-KR" dirty="0" smtClean="0"/>
              <a:t> dummy-</a:t>
            </a:r>
            <a:r>
              <a:rPr lang="en-US" altLang="ko-KR" dirty="0" err="1" smtClean="0"/>
              <a:t>driver.ko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#cat /proc/modules </a:t>
            </a:r>
            <a:endParaRPr lang="ko-KR" altLang="en-US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717032"/>
            <a:ext cx="53054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71600" y="4221088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에러 발생 시 </a:t>
            </a:r>
            <a:r>
              <a:rPr lang="en-US" altLang="ko-KR" sz="1200" dirty="0" smtClean="0"/>
              <a:t>#</a:t>
            </a:r>
            <a:r>
              <a:rPr lang="en-US" altLang="ko-KR" sz="1200" dirty="0" err="1" smtClean="0"/>
              <a:t>ls</a:t>
            </a:r>
            <a:r>
              <a:rPr lang="en-US" altLang="ko-KR" sz="1200" dirty="0" smtClean="0"/>
              <a:t> /sys/dev/char |</a:t>
            </a:r>
            <a:r>
              <a:rPr lang="en-US" altLang="ko-KR" sz="1200" dirty="0" err="1" smtClean="0"/>
              <a:t>grep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주번호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확인 후 소스에서 </a:t>
            </a:r>
            <a:r>
              <a:rPr lang="en-US" altLang="ko-KR" sz="1200" dirty="0" smtClean="0"/>
              <a:t>major </a:t>
            </a:r>
            <a:r>
              <a:rPr lang="ko-KR" altLang="en-US" sz="1200" dirty="0" smtClean="0"/>
              <a:t>번호 수정  </a:t>
            </a:r>
            <a:endParaRPr lang="ko-KR" altLang="en-US" sz="1200" dirty="0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581128"/>
            <a:ext cx="61150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장치파일 등록</a:t>
            </a:r>
            <a:r>
              <a:rPr lang="en-US" altLang="ko-KR" smtClean="0"/>
              <a:t>(1/2)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z="2000" smtClean="0"/>
              <a:t>장치 파일 등록</a:t>
            </a:r>
          </a:p>
          <a:p>
            <a:pPr eaLnBrk="1" hangingPunct="1">
              <a:lnSpc>
                <a:spcPct val="90000"/>
              </a:lnSpc>
            </a:pPr>
            <a:endParaRPr lang="ko-KR" altLang="en-US" sz="2000" smtClean="0"/>
          </a:p>
          <a:p>
            <a:pPr eaLnBrk="1" hangingPunct="1">
              <a:lnSpc>
                <a:spcPct val="90000"/>
              </a:lnSpc>
            </a:pPr>
            <a:endParaRPr lang="ko-KR" altLang="en-US" sz="2000" smtClean="0"/>
          </a:p>
          <a:p>
            <a:pPr eaLnBrk="1" hangingPunct="1">
              <a:lnSpc>
                <a:spcPct val="90000"/>
              </a:lnSpc>
            </a:pPr>
            <a:endParaRPr lang="ko-KR" altLang="en-US" sz="2000" smtClean="0"/>
          </a:p>
          <a:p>
            <a:pPr eaLnBrk="1" hangingPunct="1">
              <a:lnSpc>
                <a:spcPct val="90000"/>
              </a:lnSpc>
            </a:pPr>
            <a:endParaRPr lang="ko-KR" altLang="en-US" sz="2000" smtClean="0"/>
          </a:p>
          <a:p>
            <a:pPr eaLnBrk="1" hangingPunct="1">
              <a:lnSpc>
                <a:spcPct val="90000"/>
              </a:lnSpc>
            </a:pPr>
            <a:endParaRPr lang="ko-KR" altLang="en-US" sz="2000" smtClean="0"/>
          </a:p>
          <a:p>
            <a:pPr eaLnBrk="1" hangingPunct="1">
              <a:lnSpc>
                <a:spcPct val="90000"/>
              </a:lnSpc>
            </a:pPr>
            <a:endParaRPr lang="en-US" altLang="ko-KR" sz="2000" smtClean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4C2EA7-B7C5-4D2B-BDCC-8DD6B96ACA54}" type="slidenum">
              <a:rPr lang="en-US" altLang="ko-KR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611188" y="2811760"/>
            <a:ext cx="8089074" cy="206210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600" b="0" dirty="0" err="1" smtClean="0">
                <a:latin typeface="굴림" charset="-127"/>
              </a:rPr>
              <a:t>Int</a:t>
            </a:r>
            <a:r>
              <a:rPr lang="en-US" altLang="ko-KR" sz="1600" b="0" dirty="0" smtClean="0">
                <a:latin typeface="굴림" charset="-127"/>
              </a:rPr>
              <a:t> </a:t>
            </a:r>
            <a:r>
              <a:rPr lang="en-US" altLang="ko-KR" sz="1600" dirty="0" err="1" smtClean="0">
                <a:latin typeface="굴림" charset="-127"/>
              </a:rPr>
              <a:t>xxx</a:t>
            </a:r>
            <a:r>
              <a:rPr lang="en-US" altLang="ko-KR" sz="1600" b="0" dirty="0" err="1" smtClean="0">
                <a:latin typeface="굴림" charset="-127"/>
              </a:rPr>
              <a:t>_init</a:t>
            </a:r>
            <a:r>
              <a:rPr lang="en-US" altLang="ko-KR" sz="1600" b="0" dirty="0" smtClean="0">
                <a:latin typeface="굴림" charset="-127"/>
              </a:rPr>
              <a:t>(void</a:t>
            </a:r>
            <a:r>
              <a:rPr lang="en-US" altLang="ko-KR" sz="1600" b="0" dirty="0">
                <a:latin typeface="굴림" charset="-127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altLang="ko-KR" sz="1600" b="0" dirty="0">
                <a:latin typeface="굴림" charset="-127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altLang="ko-KR" sz="1600" b="0" dirty="0">
                <a:latin typeface="굴림" charset="-127"/>
              </a:rPr>
              <a:t>     </a:t>
            </a:r>
            <a:r>
              <a:rPr lang="en-US" altLang="ko-KR" sz="1600" b="0" dirty="0" err="1">
                <a:latin typeface="굴림" charset="-127"/>
              </a:rPr>
              <a:t>int</a:t>
            </a:r>
            <a:r>
              <a:rPr lang="en-US" altLang="ko-KR" sz="1600" b="0" dirty="0">
                <a:latin typeface="굴림" charset="-127"/>
              </a:rPr>
              <a:t> result;</a:t>
            </a:r>
          </a:p>
          <a:p>
            <a:pPr>
              <a:spcBef>
                <a:spcPct val="0"/>
              </a:spcBef>
            </a:pPr>
            <a:r>
              <a:rPr lang="en-US" altLang="ko-KR" sz="1600" b="0" dirty="0">
                <a:latin typeface="굴림" charset="-127"/>
              </a:rPr>
              <a:t>       result = </a:t>
            </a:r>
            <a:r>
              <a:rPr lang="en-US" altLang="ko-KR" sz="1600" dirty="0" err="1">
                <a:latin typeface="굴림" charset="-127"/>
              </a:rPr>
              <a:t>register_chrdev</a:t>
            </a:r>
            <a:r>
              <a:rPr lang="en-US" altLang="ko-KR" sz="1600" b="0" dirty="0">
                <a:latin typeface="굴림" charset="-127"/>
              </a:rPr>
              <a:t>(RDWR_DEV_MAJOR, RDWR_DEV_NAME, </a:t>
            </a:r>
            <a:r>
              <a:rPr lang="en-US" altLang="ko-KR" sz="1600" b="0" dirty="0" smtClean="0">
                <a:latin typeface="굴림" charset="-127"/>
              </a:rPr>
              <a:t>&amp;</a:t>
            </a:r>
            <a:r>
              <a:rPr lang="en-US" altLang="ko-KR" sz="1600" b="0" dirty="0" err="1" smtClean="0">
                <a:latin typeface="굴림" charset="-127"/>
              </a:rPr>
              <a:t>xxx_fops</a:t>
            </a:r>
            <a:r>
              <a:rPr lang="en-US" altLang="ko-KR" sz="1600" b="0" dirty="0">
                <a:latin typeface="굴림" charset="-127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altLang="ko-KR" sz="1600" b="0" dirty="0">
                <a:latin typeface="굴림" charset="-127"/>
              </a:rPr>
              <a:t>       </a:t>
            </a:r>
            <a:r>
              <a:rPr lang="en-US" altLang="ko-KR" sz="1600" b="0" dirty="0">
                <a:latin typeface="Arial" charset="0"/>
              </a:rPr>
              <a:t>…</a:t>
            </a:r>
            <a:r>
              <a:rPr lang="en-US" altLang="ko-KR" sz="1600" b="0" dirty="0">
                <a:latin typeface="굴림" charset="-127"/>
              </a:rPr>
              <a:t>..</a:t>
            </a:r>
          </a:p>
          <a:p>
            <a:pPr>
              <a:spcBef>
                <a:spcPct val="0"/>
              </a:spcBef>
            </a:pPr>
            <a:r>
              <a:rPr lang="en-US" altLang="ko-KR" sz="1600" b="0" dirty="0">
                <a:latin typeface="굴림" charset="-127"/>
              </a:rPr>
              <a:t>       return 0;</a:t>
            </a:r>
          </a:p>
          <a:p>
            <a:pPr>
              <a:spcBef>
                <a:spcPct val="0"/>
              </a:spcBef>
            </a:pPr>
            <a:r>
              <a:rPr lang="en-US" altLang="ko-KR" sz="1600" b="0" dirty="0">
                <a:latin typeface="굴림" charset="-127"/>
              </a:rPr>
              <a:t> }</a:t>
            </a:r>
          </a:p>
          <a:p>
            <a:pPr>
              <a:spcBef>
                <a:spcPct val="0"/>
              </a:spcBef>
            </a:pPr>
            <a:r>
              <a:rPr lang="en-US" altLang="ko-KR" sz="1600" b="0" dirty="0">
                <a:latin typeface="굴림" charset="-127"/>
              </a:rPr>
              <a:t>  </a:t>
            </a:r>
            <a:r>
              <a:rPr lang="en-US" altLang="ko-KR" sz="1600" dirty="0" err="1" smtClean="0">
                <a:latin typeface="굴림" charset="-127"/>
              </a:rPr>
              <a:t>module_init</a:t>
            </a:r>
            <a:r>
              <a:rPr lang="en-US" altLang="ko-KR" sz="1600" dirty="0" smtClean="0">
                <a:latin typeface="굴림" charset="-127"/>
              </a:rPr>
              <a:t>(</a:t>
            </a:r>
            <a:r>
              <a:rPr lang="en-US" altLang="ko-KR" sz="1600" dirty="0" err="1" smtClean="0">
                <a:latin typeface="굴림" charset="-127"/>
              </a:rPr>
              <a:t>xxx_init</a:t>
            </a:r>
            <a:r>
              <a:rPr lang="en-US" altLang="ko-KR" sz="1600" dirty="0">
                <a:latin typeface="굴림" charset="-127"/>
              </a:rPr>
              <a:t>);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611188" y="2348880"/>
            <a:ext cx="3008312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600" dirty="0">
                <a:latin typeface="굴림" charset="-127"/>
              </a:rPr>
              <a:t>[root]# </a:t>
            </a:r>
            <a:r>
              <a:rPr lang="en-US" altLang="ko-KR" sz="1600" dirty="0" err="1">
                <a:latin typeface="굴림" charset="-127"/>
              </a:rPr>
              <a:t>insmod</a:t>
            </a:r>
            <a:r>
              <a:rPr lang="en-US" altLang="ko-KR" sz="1600" dirty="0">
                <a:latin typeface="굴림" charset="-127"/>
              </a:rPr>
              <a:t> </a:t>
            </a:r>
            <a:r>
              <a:rPr lang="en-US" altLang="ko-KR" sz="1600" dirty="0" err="1">
                <a:latin typeface="굴림" charset="-127"/>
              </a:rPr>
              <a:t>mydrv_dev.ko</a:t>
            </a:r>
            <a:endParaRPr lang="en-US" altLang="ko-KR" sz="1600" dirty="0">
              <a:latin typeface="굴림" charset="-12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ko-KR" altLang="en-US" dirty="0" smtClean="0"/>
              <a:t>장치파일 등록</a:t>
            </a:r>
            <a:r>
              <a:rPr lang="en-US" altLang="ko-KR" dirty="0" smtClean="0"/>
              <a:t>(2/2)</a:t>
            </a:r>
          </a:p>
        </p:txBody>
      </p:sp>
      <p:sp>
        <p:nvSpPr>
          <p:cNvPr id="2253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207375" cy="5486400"/>
          </a:xfrm>
        </p:spPr>
        <p:txBody>
          <a:bodyPr/>
          <a:lstStyle/>
          <a:p>
            <a:pPr eaLnBrk="1" hangingPunct="1"/>
            <a:r>
              <a:rPr lang="en-US" altLang="ko-KR" sz="2000" dirty="0" err="1" smtClean="0"/>
              <a:t>register_chrdev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의 기능</a:t>
            </a:r>
          </a:p>
        </p:txBody>
      </p:sp>
      <p:graphicFrame>
        <p:nvGraphicFramePr>
          <p:cNvPr id="493577" name="Group 9"/>
          <p:cNvGraphicFramePr>
            <a:graphicFrameLocks noGrp="1"/>
          </p:cNvGraphicFramePr>
          <p:nvPr>
            <p:ph sz="half" idx="2"/>
          </p:nvPr>
        </p:nvGraphicFramePr>
        <p:xfrm>
          <a:off x="6072188" y="2913063"/>
          <a:ext cx="981075" cy="1477966"/>
        </p:xfrm>
        <a:graphic>
          <a:graphicData uri="http://schemas.openxmlformats.org/drawingml/2006/table">
            <a:tbl>
              <a:tblPr/>
              <a:tblGrid>
                <a:gridCol w="981075"/>
              </a:tblGrid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,,,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240 : *fops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,,,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579F-940E-4F82-89EE-C1590186701D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22531" name="Rectangle 61"/>
          <p:cNvSpPr>
            <a:spLocks noChangeArrowheads="1"/>
          </p:cNvSpPr>
          <p:nvPr/>
        </p:nvSpPr>
        <p:spPr bwMode="auto">
          <a:xfrm>
            <a:off x="2916238" y="2060575"/>
            <a:ext cx="2592387" cy="4032250"/>
          </a:xfrm>
          <a:prstGeom prst="rect">
            <a:avLst/>
          </a:prstGeom>
          <a:solidFill>
            <a:srgbClr val="CCFFCC"/>
          </a:solid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250825" y="2060575"/>
            <a:ext cx="2592388" cy="4103688"/>
          </a:xfrm>
          <a:prstGeom prst="rect">
            <a:avLst/>
          </a:prstGeom>
          <a:solidFill>
            <a:srgbClr val="CCFF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539750" y="3571875"/>
            <a:ext cx="2087563" cy="639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200" b="0" dirty="0">
                <a:latin typeface="Arial" charset="0"/>
              </a:rPr>
              <a:t>…</a:t>
            </a:r>
            <a:endParaRPr lang="en-US" altLang="ko-KR" sz="1200" b="0" dirty="0">
              <a:latin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200" b="0" dirty="0">
                <a:latin typeface="굴림" charset="-127"/>
              </a:rPr>
              <a:t>[root]# </a:t>
            </a:r>
            <a:r>
              <a:rPr lang="en-US" altLang="ko-KR" sz="1200" b="0" dirty="0" err="1">
                <a:latin typeface="굴림" charset="-127"/>
              </a:rPr>
              <a:t>insmod</a:t>
            </a:r>
            <a:r>
              <a:rPr lang="en-US" altLang="ko-KR" sz="1200" b="0" dirty="0">
                <a:latin typeface="굴림" charset="-127"/>
              </a:rPr>
              <a:t> </a:t>
            </a:r>
            <a:r>
              <a:rPr lang="en-US" altLang="ko-KR" sz="1200" b="0" dirty="0" err="1">
                <a:latin typeface="굴림" charset="-127"/>
              </a:rPr>
              <a:t>mydrv.ko</a:t>
            </a:r>
            <a:endParaRPr lang="en-US" altLang="ko-KR" sz="1200" b="0" dirty="0">
              <a:latin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200" b="0" dirty="0">
                <a:latin typeface="Arial" charset="0"/>
              </a:rPr>
              <a:t>…</a:t>
            </a:r>
            <a:endParaRPr lang="en-US" altLang="ko-KR" sz="1200" b="0" dirty="0">
              <a:latin typeface="굴림" charset="-127"/>
            </a:endParaRP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5580063" y="2060575"/>
            <a:ext cx="3384550" cy="4103688"/>
          </a:xfrm>
          <a:prstGeom prst="rect">
            <a:avLst/>
          </a:prstGeom>
          <a:solidFill>
            <a:srgbClr val="FFCC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3059113" y="3211513"/>
            <a:ext cx="2017712" cy="22288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>
                <a:latin typeface="굴림" charset="-127"/>
              </a:rPr>
              <a:t>xxx_init(</a:t>
            </a:r>
            <a:r>
              <a:rPr lang="en-US" altLang="ko-KR" sz="1400">
                <a:latin typeface="Arial" charset="0"/>
              </a:rPr>
              <a:t>…</a:t>
            </a:r>
            <a:r>
              <a:rPr lang="en-US" altLang="ko-KR" sz="1400">
                <a:latin typeface="굴림" charset="-127"/>
              </a:rPr>
              <a:t>)</a:t>
            </a:r>
          </a:p>
          <a:p>
            <a:r>
              <a:rPr lang="en-US" altLang="ko-KR" sz="1400" b="0">
                <a:latin typeface="굴림" charset="-127"/>
              </a:rPr>
              <a:t>{</a:t>
            </a:r>
          </a:p>
          <a:p>
            <a:r>
              <a:rPr lang="en-US" altLang="ko-KR" sz="1400" b="0">
                <a:latin typeface="굴림" charset="-127"/>
              </a:rPr>
              <a:t>  </a:t>
            </a:r>
            <a:r>
              <a:rPr lang="en-US" altLang="ko-KR" sz="1400">
                <a:latin typeface="굴림" charset="-127"/>
              </a:rPr>
              <a:t>register_chrdev(</a:t>
            </a:r>
          </a:p>
          <a:p>
            <a:r>
              <a:rPr lang="en-US" altLang="ko-KR" sz="1400">
                <a:latin typeface="굴림" charset="-127"/>
              </a:rPr>
              <a:t>	D_name,</a:t>
            </a:r>
          </a:p>
          <a:p>
            <a:r>
              <a:rPr lang="en-US" altLang="ko-KR" sz="1400">
                <a:latin typeface="굴림" charset="-127"/>
              </a:rPr>
              <a:t>	240,</a:t>
            </a:r>
          </a:p>
          <a:p>
            <a:r>
              <a:rPr lang="en-US" altLang="ko-KR" sz="1400">
                <a:latin typeface="굴림" charset="-127"/>
              </a:rPr>
              <a:t>	fops);</a:t>
            </a:r>
          </a:p>
          <a:p>
            <a:r>
              <a:rPr lang="en-US" altLang="ko-KR" sz="1400" b="0">
                <a:latin typeface="굴림" charset="-127"/>
              </a:rPr>
              <a:t>}</a:t>
            </a:r>
          </a:p>
        </p:txBody>
      </p:sp>
      <p:graphicFrame>
        <p:nvGraphicFramePr>
          <p:cNvPr id="493599" name="Group 31"/>
          <p:cNvGraphicFramePr>
            <a:graphicFrameLocks noGrp="1"/>
          </p:cNvGraphicFramePr>
          <p:nvPr/>
        </p:nvGraphicFramePr>
        <p:xfrm>
          <a:off x="7596188" y="3003550"/>
          <a:ext cx="1008062" cy="1357317"/>
        </p:xfrm>
        <a:graphic>
          <a:graphicData uri="http://schemas.openxmlformats.org/drawingml/2006/table">
            <a:tbl>
              <a:tblPr/>
              <a:tblGrid>
                <a:gridCol w="1008062"/>
              </a:tblGrid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2" name="Text Box 53"/>
          <p:cNvSpPr txBox="1">
            <a:spLocks noChangeArrowheads="1"/>
          </p:cNvSpPr>
          <p:nvPr/>
        </p:nvSpPr>
        <p:spPr bwMode="auto">
          <a:xfrm>
            <a:off x="7513638" y="2636838"/>
            <a:ext cx="842962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000">
                <a:latin typeface="굴림" charset="-127"/>
              </a:rPr>
              <a:t>Block_devs</a:t>
            </a:r>
          </a:p>
        </p:txBody>
      </p:sp>
      <p:sp>
        <p:nvSpPr>
          <p:cNvPr id="22583" name="Text Box 54"/>
          <p:cNvSpPr txBox="1">
            <a:spLocks noChangeArrowheads="1"/>
          </p:cNvSpPr>
          <p:nvPr/>
        </p:nvSpPr>
        <p:spPr bwMode="auto">
          <a:xfrm>
            <a:off x="6145213" y="2636838"/>
            <a:ext cx="722312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000">
                <a:latin typeface="굴림" charset="-127"/>
              </a:rPr>
              <a:t>Chr_devs</a:t>
            </a:r>
          </a:p>
        </p:txBody>
      </p:sp>
      <p:sp>
        <p:nvSpPr>
          <p:cNvPr id="22584" name="Freeform 55"/>
          <p:cNvSpPr>
            <a:spLocks/>
          </p:cNvSpPr>
          <p:nvPr/>
        </p:nvSpPr>
        <p:spPr bwMode="auto">
          <a:xfrm>
            <a:off x="4572000" y="4219575"/>
            <a:ext cx="1584325" cy="815975"/>
          </a:xfrm>
          <a:custGeom>
            <a:avLst/>
            <a:gdLst>
              <a:gd name="T0" fmla="*/ 0 w 998"/>
              <a:gd name="T1" fmla="*/ 454 h 514"/>
              <a:gd name="T2" fmla="*/ 680 w 998"/>
              <a:gd name="T3" fmla="*/ 454 h 514"/>
              <a:gd name="T4" fmla="*/ 726 w 998"/>
              <a:gd name="T5" fmla="*/ 91 h 514"/>
              <a:gd name="T6" fmla="*/ 998 w 998"/>
              <a:gd name="T7" fmla="*/ 0 h 514"/>
              <a:gd name="T8" fmla="*/ 0 60000 65536"/>
              <a:gd name="T9" fmla="*/ 0 60000 65536"/>
              <a:gd name="T10" fmla="*/ 0 60000 65536"/>
              <a:gd name="T11" fmla="*/ 0 60000 65536"/>
              <a:gd name="T12" fmla="*/ 0 w 998"/>
              <a:gd name="T13" fmla="*/ 0 h 514"/>
              <a:gd name="T14" fmla="*/ 998 w 998"/>
              <a:gd name="T15" fmla="*/ 514 h 5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8" h="514">
                <a:moveTo>
                  <a:pt x="0" y="454"/>
                </a:moveTo>
                <a:cubicBezTo>
                  <a:pt x="279" y="484"/>
                  <a:pt x="559" y="514"/>
                  <a:pt x="680" y="454"/>
                </a:cubicBezTo>
                <a:cubicBezTo>
                  <a:pt x="801" y="394"/>
                  <a:pt x="673" y="166"/>
                  <a:pt x="726" y="91"/>
                </a:cubicBezTo>
                <a:cubicBezTo>
                  <a:pt x="779" y="16"/>
                  <a:pt x="888" y="8"/>
                  <a:pt x="99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2585" name="Text Box 56"/>
          <p:cNvSpPr txBox="1">
            <a:spLocks noChangeArrowheads="1"/>
          </p:cNvSpPr>
          <p:nvPr/>
        </p:nvSpPr>
        <p:spPr bwMode="auto">
          <a:xfrm>
            <a:off x="5435600" y="4795838"/>
            <a:ext cx="49688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000">
                <a:latin typeface="굴림" charset="-127"/>
              </a:rPr>
              <a:t>index</a:t>
            </a:r>
          </a:p>
        </p:txBody>
      </p:sp>
      <p:sp>
        <p:nvSpPr>
          <p:cNvPr id="22586" name="Text Box 57"/>
          <p:cNvSpPr txBox="1">
            <a:spLocks noChangeArrowheads="1"/>
          </p:cNvSpPr>
          <p:nvPr/>
        </p:nvSpPr>
        <p:spPr bwMode="auto">
          <a:xfrm>
            <a:off x="250825" y="2068513"/>
            <a:ext cx="3587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400">
                <a:latin typeface="휴먼둥근헤드라인" pitchFamily="18" charset="-127"/>
                <a:ea typeface="휴먼둥근헤드라인" pitchFamily="18" charset="-127"/>
              </a:rPr>
              <a:t>쉘</a:t>
            </a:r>
          </a:p>
        </p:txBody>
      </p:sp>
      <p:sp>
        <p:nvSpPr>
          <p:cNvPr id="22587" name="Text Box 58"/>
          <p:cNvSpPr txBox="1">
            <a:spLocks noChangeArrowheads="1"/>
          </p:cNvSpPr>
          <p:nvPr/>
        </p:nvSpPr>
        <p:spPr bwMode="auto">
          <a:xfrm>
            <a:off x="2916238" y="2068513"/>
            <a:ext cx="16684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400">
                <a:latin typeface="휴먼둥근헤드라인" pitchFamily="18" charset="-127"/>
                <a:ea typeface="휴먼둥근헤드라인" pitchFamily="18" charset="-127"/>
              </a:rPr>
              <a:t>디바이스 드라이버</a:t>
            </a:r>
          </a:p>
        </p:txBody>
      </p:sp>
      <p:sp>
        <p:nvSpPr>
          <p:cNvPr id="22588" name="Text Box 59"/>
          <p:cNvSpPr txBox="1">
            <a:spLocks noChangeArrowheads="1"/>
          </p:cNvSpPr>
          <p:nvPr/>
        </p:nvSpPr>
        <p:spPr bwMode="auto">
          <a:xfrm>
            <a:off x="5580063" y="2068513"/>
            <a:ext cx="533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400">
                <a:latin typeface="휴먼둥근헤드라인" pitchFamily="18" charset="-127"/>
                <a:ea typeface="휴먼둥근헤드라인" pitchFamily="18" charset="-127"/>
              </a:rPr>
              <a:t>커널</a:t>
            </a:r>
          </a:p>
        </p:txBody>
      </p:sp>
      <p:sp>
        <p:nvSpPr>
          <p:cNvPr id="22589" name="Freeform 60"/>
          <p:cNvSpPr>
            <a:spLocks/>
          </p:cNvSpPr>
          <p:nvPr/>
        </p:nvSpPr>
        <p:spPr bwMode="auto">
          <a:xfrm>
            <a:off x="1763713" y="2649538"/>
            <a:ext cx="2303462" cy="1917700"/>
          </a:xfrm>
          <a:custGeom>
            <a:avLst/>
            <a:gdLst>
              <a:gd name="T0" fmla="*/ 0 w 1451"/>
              <a:gd name="T1" fmla="*/ 899 h 1208"/>
              <a:gd name="T2" fmla="*/ 499 w 1451"/>
              <a:gd name="T3" fmla="*/ 1080 h 1208"/>
              <a:gd name="T4" fmla="*/ 635 w 1451"/>
              <a:gd name="T5" fmla="*/ 128 h 1208"/>
              <a:gd name="T6" fmla="*/ 1451 w 1451"/>
              <a:gd name="T7" fmla="*/ 309 h 1208"/>
              <a:gd name="T8" fmla="*/ 0 60000 65536"/>
              <a:gd name="T9" fmla="*/ 0 60000 65536"/>
              <a:gd name="T10" fmla="*/ 0 60000 65536"/>
              <a:gd name="T11" fmla="*/ 0 60000 65536"/>
              <a:gd name="T12" fmla="*/ 0 w 1451"/>
              <a:gd name="T13" fmla="*/ 0 h 1208"/>
              <a:gd name="T14" fmla="*/ 1451 w 1451"/>
              <a:gd name="T15" fmla="*/ 1208 h 1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1" h="1208">
                <a:moveTo>
                  <a:pt x="0" y="899"/>
                </a:moveTo>
                <a:cubicBezTo>
                  <a:pt x="196" y="1053"/>
                  <a:pt x="393" y="1208"/>
                  <a:pt x="499" y="1080"/>
                </a:cubicBezTo>
                <a:cubicBezTo>
                  <a:pt x="605" y="952"/>
                  <a:pt x="476" y="256"/>
                  <a:pt x="635" y="128"/>
                </a:cubicBezTo>
                <a:cubicBezTo>
                  <a:pt x="794" y="0"/>
                  <a:pt x="1122" y="154"/>
                  <a:pt x="1451" y="3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ko-KR" smtClean="0"/>
              <a:t>Open </a:t>
            </a:r>
            <a:r>
              <a:rPr lang="ko-KR" altLang="en-US" smtClean="0"/>
              <a:t>의 이해</a:t>
            </a:r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4040188" cy="5486400"/>
          </a:xfrm>
        </p:spPr>
        <p:txBody>
          <a:bodyPr/>
          <a:lstStyle/>
          <a:p>
            <a:pPr eaLnBrk="1" hangingPunct="1"/>
            <a:r>
              <a:rPr lang="en-US" altLang="ko-KR" sz="2000" smtClean="0"/>
              <a:t>Open </a:t>
            </a:r>
            <a:r>
              <a:rPr lang="ko-KR" altLang="en-US" sz="2000" smtClean="0"/>
              <a:t>과정</a:t>
            </a:r>
          </a:p>
          <a:p>
            <a:pPr lvl="1" eaLnBrk="1" hangingPunct="1"/>
            <a:endParaRPr lang="en-US" altLang="ko-KR" sz="1800" smtClean="0"/>
          </a:p>
        </p:txBody>
      </p:sp>
      <p:graphicFrame>
        <p:nvGraphicFramePr>
          <p:cNvPr id="495690" name="Group 74"/>
          <p:cNvGraphicFramePr>
            <a:graphicFrameLocks noGrp="1"/>
          </p:cNvGraphicFramePr>
          <p:nvPr>
            <p:ph sz="half" idx="2"/>
          </p:nvPr>
        </p:nvGraphicFramePr>
        <p:xfrm>
          <a:off x="3621088" y="2019300"/>
          <a:ext cx="630237" cy="548640"/>
        </p:xfrm>
        <a:graphic>
          <a:graphicData uri="http://schemas.openxmlformats.org/drawingml/2006/table">
            <a:tbl>
              <a:tblPr/>
              <a:tblGrid>
                <a:gridCol w="630237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D8D81-473C-4FE0-8F3E-18A9E80116C9}" type="slidenum">
              <a:rPr lang="en-US" altLang="ko-KR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323850" y="1557338"/>
            <a:ext cx="5543550" cy="1366837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3276600" y="3068638"/>
            <a:ext cx="2590800" cy="3455987"/>
          </a:xfrm>
          <a:prstGeom prst="rect">
            <a:avLst/>
          </a:prstGeom>
          <a:solidFill>
            <a:srgbClr val="FFCC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495622" name="Group 6"/>
          <p:cNvGraphicFramePr>
            <a:graphicFrameLocks noGrp="1"/>
          </p:cNvGraphicFramePr>
          <p:nvPr/>
        </p:nvGraphicFramePr>
        <p:xfrm>
          <a:off x="3708400" y="3644900"/>
          <a:ext cx="1008063" cy="1325880"/>
        </p:xfrm>
        <a:graphic>
          <a:graphicData uri="http://schemas.openxmlformats.org/drawingml/2006/table">
            <a:tbl>
              <a:tblPr/>
              <a:tblGrid>
                <a:gridCol w="1008063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,,,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240 : *fops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,,,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5644" name="Group 28"/>
          <p:cNvGraphicFramePr>
            <a:graphicFrameLocks noGrp="1"/>
          </p:cNvGraphicFramePr>
          <p:nvPr/>
        </p:nvGraphicFramePr>
        <p:xfrm>
          <a:off x="3708400" y="5381625"/>
          <a:ext cx="1008063" cy="960120"/>
        </p:xfrm>
        <a:graphic>
          <a:graphicData uri="http://schemas.openxmlformats.org/drawingml/2006/table">
            <a:tbl>
              <a:tblPr/>
              <a:tblGrid>
                <a:gridCol w="1008063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ko-KR" altLang="ko-K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99" name="Text Box 46"/>
          <p:cNvSpPr txBox="1">
            <a:spLocks noChangeArrowheads="1"/>
          </p:cNvSpPr>
          <p:nvPr/>
        </p:nvSpPr>
        <p:spPr bwMode="auto">
          <a:xfrm>
            <a:off x="3708400" y="5157788"/>
            <a:ext cx="84296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000">
                <a:latin typeface="굴림" charset="-127"/>
              </a:rPr>
              <a:t>Block_devs</a:t>
            </a:r>
          </a:p>
        </p:txBody>
      </p:sp>
      <p:sp>
        <p:nvSpPr>
          <p:cNvPr id="23600" name="Text Box 47"/>
          <p:cNvSpPr txBox="1">
            <a:spLocks noChangeArrowheads="1"/>
          </p:cNvSpPr>
          <p:nvPr/>
        </p:nvSpPr>
        <p:spPr bwMode="auto">
          <a:xfrm>
            <a:off x="3633788" y="3357563"/>
            <a:ext cx="722312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000">
                <a:latin typeface="굴림" charset="-127"/>
              </a:rPr>
              <a:t>Chr_devs</a:t>
            </a:r>
          </a:p>
        </p:txBody>
      </p:sp>
      <p:sp>
        <p:nvSpPr>
          <p:cNvPr id="23601" name="Text Box 48"/>
          <p:cNvSpPr txBox="1">
            <a:spLocks noChangeArrowheads="1"/>
          </p:cNvSpPr>
          <p:nvPr/>
        </p:nvSpPr>
        <p:spPr bwMode="auto">
          <a:xfrm>
            <a:off x="323850" y="1565275"/>
            <a:ext cx="12319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400">
                <a:latin typeface="휴먼둥근헤드라인" pitchFamily="18" charset="-127"/>
                <a:ea typeface="휴먼둥근헤드라인" pitchFamily="18" charset="-127"/>
              </a:rPr>
              <a:t>응용프로그램</a:t>
            </a:r>
          </a:p>
        </p:txBody>
      </p:sp>
      <p:sp>
        <p:nvSpPr>
          <p:cNvPr id="23602" name="Text Box 49"/>
          <p:cNvSpPr txBox="1">
            <a:spLocks noChangeArrowheads="1"/>
          </p:cNvSpPr>
          <p:nvPr/>
        </p:nvSpPr>
        <p:spPr bwMode="auto">
          <a:xfrm>
            <a:off x="3348038" y="3141663"/>
            <a:ext cx="533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400">
                <a:latin typeface="휴먼둥근헤드라인" pitchFamily="18" charset="-127"/>
                <a:ea typeface="휴먼둥근헤드라인" pitchFamily="18" charset="-127"/>
              </a:rPr>
              <a:t>커널</a:t>
            </a:r>
          </a:p>
        </p:txBody>
      </p:sp>
      <p:sp>
        <p:nvSpPr>
          <p:cNvPr id="23603" name="Rectangle 50"/>
          <p:cNvSpPr>
            <a:spLocks noChangeArrowheads="1"/>
          </p:cNvSpPr>
          <p:nvPr/>
        </p:nvSpPr>
        <p:spPr bwMode="auto">
          <a:xfrm>
            <a:off x="6011863" y="3068638"/>
            <a:ext cx="2879725" cy="3457575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04" name="Text Box 51"/>
          <p:cNvSpPr txBox="1">
            <a:spLocks noChangeArrowheads="1"/>
          </p:cNvSpPr>
          <p:nvPr/>
        </p:nvSpPr>
        <p:spPr bwMode="auto">
          <a:xfrm>
            <a:off x="6084888" y="3141663"/>
            <a:ext cx="16684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400">
                <a:latin typeface="휴먼둥근헤드라인" pitchFamily="18" charset="-127"/>
                <a:ea typeface="휴먼둥근헤드라인" pitchFamily="18" charset="-127"/>
              </a:rPr>
              <a:t>디바이스 드라이버</a:t>
            </a:r>
          </a:p>
        </p:txBody>
      </p:sp>
      <p:sp>
        <p:nvSpPr>
          <p:cNvPr id="23605" name="Text Box 52"/>
          <p:cNvSpPr txBox="1">
            <a:spLocks noChangeArrowheads="1"/>
          </p:cNvSpPr>
          <p:nvPr/>
        </p:nvSpPr>
        <p:spPr bwMode="auto">
          <a:xfrm>
            <a:off x="323850" y="1989138"/>
            <a:ext cx="21605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400" b="0">
                <a:latin typeface="굴림" charset="-127"/>
              </a:rPr>
              <a:t>open( /dev/</a:t>
            </a:r>
            <a:r>
              <a:rPr lang="en-US" altLang="ko-KR" sz="1400">
                <a:latin typeface="굴림" charset="-127"/>
              </a:rPr>
              <a:t>mydrv </a:t>
            </a:r>
            <a:r>
              <a:rPr lang="en-US" altLang="ko-KR" sz="1400" b="0">
                <a:latin typeface="굴림" charset="-127"/>
              </a:rPr>
              <a:t>);</a:t>
            </a:r>
          </a:p>
        </p:txBody>
      </p:sp>
      <p:sp>
        <p:nvSpPr>
          <p:cNvPr id="23606" name="AutoShape 53"/>
          <p:cNvSpPr>
            <a:spLocks noChangeArrowheads="1"/>
          </p:cNvSpPr>
          <p:nvPr/>
        </p:nvSpPr>
        <p:spPr bwMode="auto">
          <a:xfrm>
            <a:off x="323850" y="4149725"/>
            <a:ext cx="1295400" cy="1368425"/>
          </a:xfrm>
          <a:prstGeom prst="flowChartMagneticDisk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07" name="Rectangle 54"/>
          <p:cNvSpPr>
            <a:spLocks noChangeArrowheads="1"/>
          </p:cNvSpPr>
          <p:nvPr/>
        </p:nvSpPr>
        <p:spPr bwMode="auto">
          <a:xfrm>
            <a:off x="468313" y="45815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08" name="Rectangle 55"/>
          <p:cNvSpPr>
            <a:spLocks noChangeArrowheads="1"/>
          </p:cNvSpPr>
          <p:nvPr/>
        </p:nvSpPr>
        <p:spPr bwMode="auto">
          <a:xfrm>
            <a:off x="684213" y="45815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09" name="Rectangle 56"/>
          <p:cNvSpPr>
            <a:spLocks noChangeArrowheads="1"/>
          </p:cNvSpPr>
          <p:nvPr/>
        </p:nvSpPr>
        <p:spPr bwMode="auto">
          <a:xfrm>
            <a:off x="900113" y="45815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10" name="Rectangle 57"/>
          <p:cNvSpPr>
            <a:spLocks noChangeArrowheads="1"/>
          </p:cNvSpPr>
          <p:nvPr/>
        </p:nvSpPr>
        <p:spPr bwMode="auto">
          <a:xfrm>
            <a:off x="1116013" y="45815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11" name="Rectangle 58"/>
          <p:cNvSpPr>
            <a:spLocks noChangeArrowheads="1"/>
          </p:cNvSpPr>
          <p:nvPr/>
        </p:nvSpPr>
        <p:spPr bwMode="auto">
          <a:xfrm>
            <a:off x="1331913" y="45815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12" name="Rectangle 59"/>
          <p:cNvSpPr>
            <a:spLocks noChangeArrowheads="1"/>
          </p:cNvSpPr>
          <p:nvPr/>
        </p:nvSpPr>
        <p:spPr bwMode="auto">
          <a:xfrm>
            <a:off x="468313" y="47974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13" name="Rectangle 60"/>
          <p:cNvSpPr>
            <a:spLocks noChangeArrowheads="1"/>
          </p:cNvSpPr>
          <p:nvPr/>
        </p:nvSpPr>
        <p:spPr bwMode="auto">
          <a:xfrm>
            <a:off x="684213" y="47974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14" name="Rectangle 61"/>
          <p:cNvSpPr>
            <a:spLocks noChangeArrowheads="1"/>
          </p:cNvSpPr>
          <p:nvPr/>
        </p:nvSpPr>
        <p:spPr bwMode="auto">
          <a:xfrm>
            <a:off x="900113" y="47974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15" name="Rectangle 62"/>
          <p:cNvSpPr>
            <a:spLocks noChangeArrowheads="1"/>
          </p:cNvSpPr>
          <p:nvPr/>
        </p:nvSpPr>
        <p:spPr bwMode="auto">
          <a:xfrm>
            <a:off x="1116013" y="47974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16" name="Rectangle 63"/>
          <p:cNvSpPr>
            <a:spLocks noChangeArrowheads="1"/>
          </p:cNvSpPr>
          <p:nvPr/>
        </p:nvSpPr>
        <p:spPr bwMode="auto">
          <a:xfrm>
            <a:off x="1331913" y="47974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17" name="Rectangle 64"/>
          <p:cNvSpPr>
            <a:spLocks noChangeArrowheads="1"/>
          </p:cNvSpPr>
          <p:nvPr/>
        </p:nvSpPr>
        <p:spPr bwMode="auto">
          <a:xfrm>
            <a:off x="468313" y="50133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18" name="Rectangle 65"/>
          <p:cNvSpPr>
            <a:spLocks noChangeArrowheads="1"/>
          </p:cNvSpPr>
          <p:nvPr/>
        </p:nvSpPr>
        <p:spPr bwMode="auto">
          <a:xfrm>
            <a:off x="684213" y="50133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19" name="Rectangle 66"/>
          <p:cNvSpPr>
            <a:spLocks noChangeArrowheads="1"/>
          </p:cNvSpPr>
          <p:nvPr/>
        </p:nvSpPr>
        <p:spPr bwMode="auto">
          <a:xfrm>
            <a:off x="900113" y="50133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20" name="Rectangle 67"/>
          <p:cNvSpPr>
            <a:spLocks noChangeArrowheads="1"/>
          </p:cNvSpPr>
          <p:nvPr/>
        </p:nvSpPr>
        <p:spPr bwMode="auto">
          <a:xfrm>
            <a:off x="1116013" y="50133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21" name="Rectangle 68"/>
          <p:cNvSpPr>
            <a:spLocks noChangeArrowheads="1"/>
          </p:cNvSpPr>
          <p:nvPr/>
        </p:nvSpPr>
        <p:spPr bwMode="auto">
          <a:xfrm>
            <a:off x="1331913" y="5013325"/>
            <a:ext cx="142875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22" name="Text Box 69"/>
          <p:cNvSpPr txBox="1">
            <a:spLocks noChangeArrowheads="1"/>
          </p:cNvSpPr>
          <p:nvPr/>
        </p:nvSpPr>
        <p:spPr bwMode="auto">
          <a:xfrm>
            <a:off x="1763713" y="4005263"/>
            <a:ext cx="1322387" cy="558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000" b="0">
                <a:latin typeface="굴림" charset="-127"/>
              </a:rPr>
              <a:t>inode</a:t>
            </a:r>
          </a:p>
          <a:p>
            <a:pPr>
              <a:spcBef>
                <a:spcPct val="0"/>
              </a:spcBef>
            </a:pPr>
            <a:r>
              <a:rPr lang="en-US" altLang="ko-KR" sz="1000" b="0">
                <a:latin typeface="굴림" charset="-127"/>
              </a:rPr>
              <a:t>  i_mod = S_IFCHR</a:t>
            </a:r>
            <a:endParaRPr lang="en-US" altLang="ko-KR" sz="1000" b="0">
              <a:solidFill>
                <a:srgbClr val="FF0000"/>
              </a:solidFill>
              <a:latin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000" b="0">
                <a:latin typeface="굴림" charset="-127"/>
              </a:rPr>
              <a:t>  i_rdev = </a:t>
            </a:r>
            <a:r>
              <a:rPr lang="en-US" altLang="ko-KR" sz="1000" b="0">
                <a:solidFill>
                  <a:srgbClr val="FF0000"/>
                </a:solidFill>
                <a:latin typeface="굴림" charset="-127"/>
              </a:rPr>
              <a:t>240:0</a:t>
            </a:r>
          </a:p>
        </p:txBody>
      </p:sp>
      <p:sp>
        <p:nvSpPr>
          <p:cNvPr id="23623" name="Freeform 70"/>
          <p:cNvSpPr>
            <a:spLocks/>
          </p:cNvSpPr>
          <p:nvPr/>
        </p:nvSpPr>
        <p:spPr bwMode="auto">
          <a:xfrm>
            <a:off x="1403350" y="4233863"/>
            <a:ext cx="360363" cy="419100"/>
          </a:xfrm>
          <a:custGeom>
            <a:avLst/>
            <a:gdLst>
              <a:gd name="T0" fmla="*/ 227 w 227"/>
              <a:gd name="T1" fmla="*/ 38 h 264"/>
              <a:gd name="T2" fmla="*/ 46 w 227"/>
              <a:gd name="T3" fmla="*/ 38 h 264"/>
              <a:gd name="T4" fmla="*/ 0 w 227"/>
              <a:gd name="T5" fmla="*/ 264 h 264"/>
              <a:gd name="T6" fmla="*/ 0 60000 65536"/>
              <a:gd name="T7" fmla="*/ 0 60000 65536"/>
              <a:gd name="T8" fmla="*/ 0 60000 65536"/>
              <a:gd name="T9" fmla="*/ 0 w 227"/>
              <a:gd name="T10" fmla="*/ 0 h 264"/>
              <a:gd name="T11" fmla="*/ 227 w 227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264">
                <a:moveTo>
                  <a:pt x="227" y="38"/>
                </a:moveTo>
                <a:cubicBezTo>
                  <a:pt x="155" y="19"/>
                  <a:pt x="84" y="0"/>
                  <a:pt x="46" y="38"/>
                </a:cubicBezTo>
                <a:cubicBezTo>
                  <a:pt x="8" y="76"/>
                  <a:pt x="4" y="170"/>
                  <a:pt x="0" y="2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3624" name="Text Box 71"/>
          <p:cNvSpPr txBox="1">
            <a:spLocks noChangeArrowheads="1"/>
          </p:cNvSpPr>
          <p:nvPr/>
        </p:nvSpPr>
        <p:spPr bwMode="auto">
          <a:xfrm>
            <a:off x="827088" y="3500438"/>
            <a:ext cx="61753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000">
                <a:latin typeface="굴림" charset="-127"/>
              </a:rPr>
              <a:t>open();</a:t>
            </a:r>
          </a:p>
        </p:txBody>
      </p:sp>
      <p:sp>
        <p:nvSpPr>
          <p:cNvPr id="23625" name="Text Box 72"/>
          <p:cNvSpPr txBox="1">
            <a:spLocks noChangeArrowheads="1"/>
          </p:cNvSpPr>
          <p:nvPr/>
        </p:nvSpPr>
        <p:spPr bwMode="auto">
          <a:xfrm>
            <a:off x="323850" y="4221163"/>
            <a:ext cx="6032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400">
                <a:latin typeface="휴먼둥근헤드라인" pitchFamily="18" charset="-127"/>
                <a:ea typeface="휴먼둥근헤드라인" pitchFamily="18" charset="-127"/>
              </a:rPr>
              <a:t>HDD</a:t>
            </a:r>
          </a:p>
        </p:txBody>
      </p:sp>
      <p:sp>
        <p:nvSpPr>
          <p:cNvPr id="23626" name="Rectangle 73"/>
          <p:cNvSpPr>
            <a:spLocks noChangeArrowheads="1"/>
          </p:cNvSpPr>
          <p:nvPr/>
        </p:nvSpPr>
        <p:spPr bwMode="auto">
          <a:xfrm>
            <a:off x="3276600" y="1628775"/>
            <a:ext cx="2447925" cy="1223963"/>
          </a:xfrm>
          <a:prstGeom prst="rect">
            <a:avLst/>
          </a:prstGeom>
          <a:solidFill>
            <a:srgbClr val="FF99CC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3639" name="Text Box 86"/>
          <p:cNvSpPr txBox="1">
            <a:spLocks noChangeArrowheads="1"/>
          </p:cNvSpPr>
          <p:nvPr/>
        </p:nvSpPr>
        <p:spPr bwMode="auto">
          <a:xfrm>
            <a:off x="3348038" y="1700213"/>
            <a:ext cx="1550987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200">
                <a:latin typeface="휴먼둥근헤드라인" pitchFamily="18" charset="-127"/>
                <a:ea typeface="휴먼둥근헤드라인" pitchFamily="18" charset="-127"/>
              </a:rPr>
              <a:t>task_structure</a:t>
            </a:r>
          </a:p>
        </p:txBody>
      </p:sp>
      <p:sp>
        <p:nvSpPr>
          <p:cNvPr id="23640" name="Text Box 87"/>
          <p:cNvSpPr txBox="1">
            <a:spLocks noChangeArrowheads="1"/>
          </p:cNvSpPr>
          <p:nvPr/>
        </p:nvSpPr>
        <p:spPr bwMode="auto">
          <a:xfrm>
            <a:off x="4573588" y="2060575"/>
            <a:ext cx="4254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000" b="0">
                <a:latin typeface="굴림" charset="-127"/>
              </a:rPr>
              <a:t>files</a:t>
            </a:r>
          </a:p>
        </p:txBody>
      </p:sp>
      <p:graphicFrame>
        <p:nvGraphicFramePr>
          <p:cNvPr id="495704" name="Group 88"/>
          <p:cNvGraphicFramePr>
            <a:graphicFrameLocks noGrp="1"/>
          </p:cNvGraphicFramePr>
          <p:nvPr/>
        </p:nvGraphicFramePr>
        <p:xfrm>
          <a:off x="4716463" y="2349500"/>
          <a:ext cx="576262" cy="228600"/>
        </p:xfrm>
        <a:graphic>
          <a:graphicData uri="http://schemas.openxmlformats.org/drawingml/2006/table">
            <a:tbl>
              <a:tblPr/>
              <a:tblGrid>
                <a:gridCol w="57626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*f_op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47" name="Line 94"/>
          <p:cNvSpPr>
            <a:spLocks noChangeShapeType="1"/>
          </p:cNvSpPr>
          <p:nvPr/>
        </p:nvSpPr>
        <p:spPr bwMode="auto">
          <a:xfrm>
            <a:off x="4284663" y="2349500"/>
            <a:ext cx="4318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3648" name="Freeform 95"/>
          <p:cNvSpPr>
            <a:spLocks/>
          </p:cNvSpPr>
          <p:nvPr/>
        </p:nvSpPr>
        <p:spPr bwMode="auto">
          <a:xfrm>
            <a:off x="1019175" y="2276475"/>
            <a:ext cx="600075" cy="2305050"/>
          </a:xfrm>
          <a:custGeom>
            <a:avLst/>
            <a:gdLst>
              <a:gd name="T0" fmla="*/ 378 w 378"/>
              <a:gd name="T1" fmla="*/ 0 h 1452"/>
              <a:gd name="T2" fmla="*/ 61 w 378"/>
              <a:gd name="T3" fmla="*/ 272 h 1452"/>
              <a:gd name="T4" fmla="*/ 151 w 378"/>
              <a:gd name="T5" fmla="*/ 590 h 1452"/>
              <a:gd name="T6" fmla="*/ 15 w 378"/>
              <a:gd name="T7" fmla="*/ 771 h 1452"/>
              <a:gd name="T8" fmla="*/ 242 w 378"/>
              <a:gd name="T9" fmla="*/ 1452 h 1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8"/>
              <a:gd name="T16" fmla="*/ 0 h 1452"/>
              <a:gd name="T17" fmla="*/ 378 w 378"/>
              <a:gd name="T18" fmla="*/ 1452 h 14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8" h="1452">
                <a:moveTo>
                  <a:pt x="378" y="0"/>
                </a:moveTo>
                <a:cubicBezTo>
                  <a:pt x="238" y="87"/>
                  <a:pt x="99" y="174"/>
                  <a:pt x="61" y="272"/>
                </a:cubicBezTo>
                <a:cubicBezTo>
                  <a:pt x="23" y="370"/>
                  <a:pt x="159" y="507"/>
                  <a:pt x="151" y="590"/>
                </a:cubicBezTo>
                <a:cubicBezTo>
                  <a:pt x="143" y="673"/>
                  <a:pt x="0" y="627"/>
                  <a:pt x="15" y="771"/>
                </a:cubicBezTo>
                <a:cubicBezTo>
                  <a:pt x="30" y="915"/>
                  <a:pt x="174" y="1369"/>
                  <a:pt x="242" y="14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3649" name="Text Box 96"/>
          <p:cNvSpPr txBox="1">
            <a:spLocks noChangeArrowheads="1"/>
          </p:cNvSpPr>
          <p:nvPr/>
        </p:nvSpPr>
        <p:spPr bwMode="auto">
          <a:xfrm>
            <a:off x="6156325" y="3644900"/>
            <a:ext cx="2657475" cy="137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200" b="0">
                <a:latin typeface="굴림" charset="-127"/>
              </a:rPr>
              <a:t>struct </a:t>
            </a:r>
            <a:r>
              <a:rPr lang="en-US" altLang="ko-KR" sz="1200">
                <a:latin typeface="굴림" charset="-127"/>
              </a:rPr>
              <a:t>file_operations mydrv_fops</a:t>
            </a:r>
            <a:r>
              <a:rPr lang="en-US" altLang="ko-KR" sz="1200" b="0">
                <a:latin typeface="굴림" charset="-127"/>
              </a:rPr>
              <a:t> =</a:t>
            </a:r>
          </a:p>
          <a:p>
            <a:pPr>
              <a:spcBef>
                <a:spcPct val="0"/>
              </a:spcBef>
            </a:pPr>
            <a:r>
              <a:rPr lang="en-US" altLang="ko-KR" sz="1200" b="0">
                <a:latin typeface="굴림" charset="-127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ko-KR" sz="1200" b="0">
                <a:latin typeface="굴림" charset="-127"/>
              </a:rPr>
              <a:t>     .read       = mydrv_read,</a:t>
            </a:r>
          </a:p>
          <a:p>
            <a:pPr>
              <a:spcBef>
                <a:spcPct val="0"/>
              </a:spcBef>
            </a:pPr>
            <a:r>
              <a:rPr lang="en-US" altLang="ko-KR" sz="1200" b="0">
                <a:latin typeface="굴림" charset="-127"/>
              </a:rPr>
              <a:t>     .write      = mydrv_write,</a:t>
            </a:r>
          </a:p>
          <a:p>
            <a:pPr>
              <a:spcBef>
                <a:spcPct val="0"/>
              </a:spcBef>
            </a:pPr>
            <a:r>
              <a:rPr lang="en-US" altLang="ko-KR" sz="1200" b="0">
                <a:latin typeface="굴림" charset="-127"/>
              </a:rPr>
              <a:t>     .open      = mydrv_open,</a:t>
            </a:r>
          </a:p>
          <a:p>
            <a:pPr>
              <a:spcBef>
                <a:spcPct val="0"/>
              </a:spcBef>
            </a:pPr>
            <a:r>
              <a:rPr lang="en-US" altLang="ko-KR" sz="1200" b="0">
                <a:latin typeface="굴림" charset="-127"/>
              </a:rPr>
              <a:t>     .release   = mydrv_release,</a:t>
            </a:r>
          </a:p>
          <a:p>
            <a:pPr>
              <a:spcBef>
                <a:spcPct val="0"/>
              </a:spcBef>
            </a:pPr>
            <a:r>
              <a:rPr lang="en-US" altLang="ko-KR" sz="1200" b="0">
                <a:latin typeface="굴림" charset="-127"/>
              </a:rPr>
              <a:t> };</a:t>
            </a:r>
          </a:p>
        </p:txBody>
      </p:sp>
      <p:sp>
        <p:nvSpPr>
          <p:cNvPr id="23650" name="Freeform 97"/>
          <p:cNvSpPr>
            <a:spLocks/>
          </p:cNvSpPr>
          <p:nvPr/>
        </p:nvSpPr>
        <p:spPr bwMode="auto">
          <a:xfrm>
            <a:off x="3132138" y="3452813"/>
            <a:ext cx="503237" cy="887412"/>
          </a:xfrm>
          <a:custGeom>
            <a:avLst/>
            <a:gdLst>
              <a:gd name="T0" fmla="*/ 0 w 317"/>
              <a:gd name="T1" fmla="*/ 529 h 559"/>
              <a:gd name="T2" fmla="*/ 181 w 317"/>
              <a:gd name="T3" fmla="*/ 484 h 559"/>
              <a:gd name="T4" fmla="*/ 227 w 317"/>
              <a:gd name="T5" fmla="*/ 76 h 559"/>
              <a:gd name="T6" fmla="*/ 317 w 317"/>
              <a:gd name="T7" fmla="*/ 30 h 559"/>
              <a:gd name="T8" fmla="*/ 0 60000 65536"/>
              <a:gd name="T9" fmla="*/ 0 60000 65536"/>
              <a:gd name="T10" fmla="*/ 0 60000 65536"/>
              <a:gd name="T11" fmla="*/ 0 60000 65536"/>
              <a:gd name="T12" fmla="*/ 0 w 317"/>
              <a:gd name="T13" fmla="*/ 0 h 559"/>
              <a:gd name="T14" fmla="*/ 317 w 317"/>
              <a:gd name="T15" fmla="*/ 559 h 5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7" h="559">
                <a:moveTo>
                  <a:pt x="0" y="529"/>
                </a:moveTo>
                <a:cubicBezTo>
                  <a:pt x="71" y="544"/>
                  <a:pt x="143" y="559"/>
                  <a:pt x="181" y="484"/>
                </a:cubicBezTo>
                <a:cubicBezTo>
                  <a:pt x="219" y="409"/>
                  <a:pt x="204" y="152"/>
                  <a:pt x="227" y="76"/>
                </a:cubicBezTo>
                <a:cubicBezTo>
                  <a:pt x="250" y="0"/>
                  <a:pt x="283" y="15"/>
                  <a:pt x="317" y="3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3651" name="Freeform 98"/>
          <p:cNvSpPr>
            <a:spLocks/>
          </p:cNvSpPr>
          <p:nvPr/>
        </p:nvSpPr>
        <p:spPr bwMode="auto">
          <a:xfrm>
            <a:off x="2843213" y="4352925"/>
            <a:ext cx="792162" cy="660400"/>
          </a:xfrm>
          <a:custGeom>
            <a:avLst/>
            <a:gdLst>
              <a:gd name="T0" fmla="*/ 0 w 499"/>
              <a:gd name="T1" fmla="*/ 53 h 416"/>
              <a:gd name="T2" fmla="*/ 318 w 499"/>
              <a:gd name="T3" fmla="*/ 53 h 416"/>
              <a:gd name="T4" fmla="*/ 318 w 499"/>
              <a:gd name="T5" fmla="*/ 371 h 416"/>
              <a:gd name="T6" fmla="*/ 499 w 499"/>
              <a:gd name="T7" fmla="*/ 325 h 416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416"/>
              <a:gd name="T14" fmla="*/ 499 w 499"/>
              <a:gd name="T15" fmla="*/ 416 h 4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416">
                <a:moveTo>
                  <a:pt x="0" y="53"/>
                </a:moveTo>
                <a:cubicBezTo>
                  <a:pt x="132" y="26"/>
                  <a:pt x="265" y="0"/>
                  <a:pt x="318" y="53"/>
                </a:cubicBezTo>
                <a:cubicBezTo>
                  <a:pt x="371" y="106"/>
                  <a:pt x="288" y="326"/>
                  <a:pt x="318" y="371"/>
                </a:cubicBezTo>
                <a:cubicBezTo>
                  <a:pt x="348" y="416"/>
                  <a:pt x="423" y="370"/>
                  <a:pt x="499" y="3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3652" name="Freeform 99"/>
          <p:cNvSpPr>
            <a:spLocks/>
          </p:cNvSpPr>
          <p:nvPr/>
        </p:nvSpPr>
        <p:spPr bwMode="auto">
          <a:xfrm>
            <a:off x="4572000" y="2636838"/>
            <a:ext cx="708025" cy="2436812"/>
          </a:xfrm>
          <a:custGeom>
            <a:avLst/>
            <a:gdLst>
              <a:gd name="T0" fmla="*/ 0 w 446"/>
              <a:gd name="T1" fmla="*/ 1361 h 1535"/>
              <a:gd name="T2" fmla="*/ 408 w 446"/>
              <a:gd name="T3" fmla="*/ 1361 h 1535"/>
              <a:gd name="T4" fmla="*/ 227 w 446"/>
              <a:gd name="T5" fmla="*/ 318 h 1535"/>
              <a:gd name="T6" fmla="*/ 272 w 446"/>
              <a:gd name="T7" fmla="*/ 0 h 1535"/>
              <a:gd name="T8" fmla="*/ 0 60000 65536"/>
              <a:gd name="T9" fmla="*/ 0 60000 65536"/>
              <a:gd name="T10" fmla="*/ 0 60000 65536"/>
              <a:gd name="T11" fmla="*/ 0 60000 65536"/>
              <a:gd name="T12" fmla="*/ 0 w 446"/>
              <a:gd name="T13" fmla="*/ 0 h 1535"/>
              <a:gd name="T14" fmla="*/ 446 w 446"/>
              <a:gd name="T15" fmla="*/ 1535 h 15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6" h="1535">
                <a:moveTo>
                  <a:pt x="0" y="1361"/>
                </a:moveTo>
                <a:cubicBezTo>
                  <a:pt x="185" y="1448"/>
                  <a:pt x="370" y="1535"/>
                  <a:pt x="408" y="1361"/>
                </a:cubicBezTo>
                <a:cubicBezTo>
                  <a:pt x="446" y="1187"/>
                  <a:pt x="250" y="545"/>
                  <a:pt x="227" y="318"/>
                </a:cubicBezTo>
                <a:cubicBezTo>
                  <a:pt x="204" y="91"/>
                  <a:pt x="238" y="45"/>
                  <a:pt x="2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3653" name="Freeform 100"/>
          <p:cNvSpPr>
            <a:spLocks/>
          </p:cNvSpPr>
          <p:nvPr/>
        </p:nvSpPr>
        <p:spPr bwMode="auto">
          <a:xfrm>
            <a:off x="5219700" y="2289175"/>
            <a:ext cx="3013075" cy="1427163"/>
          </a:xfrm>
          <a:custGeom>
            <a:avLst/>
            <a:gdLst>
              <a:gd name="T0" fmla="*/ 0 w 1898"/>
              <a:gd name="T1" fmla="*/ 128 h 899"/>
              <a:gd name="T2" fmla="*/ 1588 w 1898"/>
              <a:gd name="T3" fmla="*/ 128 h 899"/>
              <a:gd name="T4" fmla="*/ 1860 w 1898"/>
              <a:gd name="T5" fmla="*/ 899 h 899"/>
              <a:gd name="T6" fmla="*/ 0 60000 65536"/>
              <a:gd name="T7" fmla="*/ 0 60000 65536"/>
              <a:gd name="T8" fmla="*/ 0 60000 65536"/>
              <a:gd name="T9" fmla="*/ 0 w 1898"/>
              <a:gd name="T10" fmla="*/ 0 h 899"/>
              <a:gd name="T11" fmla="*/ 1898 w 1898"/>
              <a:gd name="T12" fmla="*/ 899 h 8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98" h="899">
                <a:moveTo>
                  <a:pt x="0" y="128"/>
                </a:moveTo>
                <a:cubicBezTo>
                  <a:pt x="639" y="64"/>
                  <a:pt x="1278" y="0"/>
                  <a:pt x="1588" y="128"/>
                </a:cubicBezTo>
                <a:cubicBezTo>
                  <a:pt x="1898" y="256"/>
                  <a:pt x="1879" y="577"/>
                  <a:pt x="1860" y="89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3654" name="Text Box 101"/>
          <p:cNvSpPr txBox="1">
            <a:spLocks noChangeArrowheads="1"/>
          </p:cNvSpPr>
          <p:nvPr/>
        </p:nvSpPr>
        <p:spPr bwMode="auto">
          <a:xfrm>
            <a:off x="7380288" y="2420938"/>
            <a:ext cx="61753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000">
                <a:latin typeface="굴림" charset="-127"/>
              </a:rPr>
              <a:t>open();</a:t>
            </a:r>
          </a:p>
        </p:txBody>
      </p:sp>
      <p:graphicFrame>
        <p:nvGraphicFramePr>
          <p:cNvPr id="495718" name="Group 102"/>
          <p:cNvGraphicFramePr>
            <a:graphicFrameLocks noGrp="1"/>
          </p:cNvGraphicFramePr>
          <p:nvPr/>
        </p:nvGraphicFramePr>
        <p:xfrm>
          <a:off x="6659563" y="5059363"/>
          <a:ext cx="1800225" cy="719328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xxx_read(…)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..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5726" name="Group 110"/>
          <p:cNvGraphicFramePr>
            <a:graphicFrameLocks noGrp="1"/>
          </p:cNvGraphicFramePr>
          <p:nvPr/>
        </p:nvGraphicFramePr>
        <p:xfrm>
          <a:off x="6804025" y="5300663"/>
          <a:ext cx="1800225" cy="719328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xxx_write(…)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..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5734" name="Group 118"/>
          <p:cNvGraphicFramePr>
            <a:graphicFrameLocks noGrp="1"/>
          </p:cNvGraphicFramePr>
          <p:nvPr/>
        </p:nvGraphicFramePr>
        <p:xfrm>
          <a:off x="6948488" y="5516563"/>
          <a:ext cx="1800225" cy="719328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xxx_open(…)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..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5742" name="Group 126"/>
          <p:cNvGraphicFramePr>
            <a:graphicFrameLocks noGrp="1"/>
          </p:cNvGraphicFramePr>
          <p:nvPr/>
        </p:nvGraphicFramePr>
        <p:xfrm>
          <a:off x="7092950" y="5734050"/>
          <a:ext cx="1800225" cy="719328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xxx_release(…)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..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87" name="Freeform 134"/>
          <p:cNvSpPr>
            <a:spLocks/>
          </p:cNvSpPr>
          <p:nvPr/>
        </p:nvSpPr>
        <p:spPr bwMode="auto">
          <a:xfrm>
            <a:off x="6156325" y="4149725"/>
            <a:ext cx="431800" cy="1008063"/>
          </a:xfrm>
          <a:custGeom>
            <a:avLst/>
            <a:gdLst>
              <a:gd name="T0" fmla="*/ 227 w 272"/>
              <a:gd name="T1" fmla="*/ 0 h 635"/>
              <a:gd name="T2" fmla="*/ 0 w 272"/>
              <a:gd name="T3" fmla="*/ 0 h 635"/>
              <a:gd name="T4" fmla="*/ 0 w 272"/>
              <a:gd name="T5" fmla="*/ 635 h 635"/>
              <a:gd name="T6" fmla="*/ 272 w 272"/>
              <a:gd name="T7" fmla="*/ 635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635"/>
              <a:gd name="T14" fmla="*/ 272 w 272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635">
                <a:moveTo>
                  <a:pt x="227" y="0"/>
                </a:moveTo>
                <a:lnTo>
                  <a:pt x="0" y="0"/>
                </a:lnTo>
                <a:lnTo>
                  <a:pt x="0" y="635"/>
                </a:lnTo>
                <a:lnTo>
                  <a:pt x="272" y="63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3688" name="Freeform 135"/>
          <p:cNvSpPr>
            <a:spLocks/>
          </p:cNvSpPr>
          <p:nvPr/>
        </p:nvSpPr>
        <p:spPr bwMode="auto">
          <a:xfrm>
            <a:off x="6084888" y="4365625"/>
            <a:ext cx="647700" cy="1079500"/>
          </a:xfrm>
          <a:custGeom>
            <a:avLst/>
            <a:gdLst>
              <a:gd name="T0" fmla="*/ 226 w 408"/>
              <a:gd name="T1" fmla="*/ 0 h 680"/>
              <a:gd name="T2" fmla="*/ 0 w 408"/>
              <a:gd name="T3" fmla="*/ 0 h 680"/>
              <a:gd name="T4" fmla="*/ 0 w 408"/>
              <a:gd name="T5" fmla="*/ 680 h 680"/>
              <a:gd name="T6" fmla="*/ 408 w 408"/>
              <a:gd name="T7" fmla="*/ 680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680"/>
              <a:gd name="T14" fmla="*/ 408 w 408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680">
                <a:moveTo>
                  <a:pt x="226" y="0"/>
                </a:moveTo>
                <a:lnTo>
                  <a:pt x="0" y="0"/>
                </a:lnTo>
                <a:lnTo>
                  <a:pt x="0" y="680"/>
                </a:lnTo>
                <a:lnTo>
                  <a:pt x="408" y="6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3689" name="Freeform 136"/>
          <p:cNvSpPr>
            <a:spLocks/>
          </p:cNvSpPr>
          <p:nvPr/>
        </p:nvSpPr>
        <p:spPr bwMode="auto">
          <a:xfrm>
            <a:off x="6011863" y="4581525"/>
            <a:ext cx="865187" cy="1079500"/>
          </a:xfrm>
          <a:custGeom>
            <a:avLst/>
            <a:gdLst>
              <a:gd name="T0" fmla="*/ 272 w 545"/>
              <a:gd name="T1" fmla="*/ 0 h 680"/>
              <a:gd name="T2" fmla="*/ 0 w 545"/>
              <a:gd name="T3" fmla="*/ 0 h 680"/>
              <a:gd name="T4" fmla="*/ 0 w 545"/>
              <a:gd name="T5" fmla="*/ 680 h 680"/>
              <a:gd name="T6" fmla="*/ 545 w 545"/>
              <a:gd name="T7" fmla="*/ 680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545"/>
              <a:gd name="T13" fmla="*/ 0 h 680"/>
              <a:gd name="T14" fmla="*/ 545 w 545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5" h="680">
                <a:moveTo>
                  <a:pt x="272" y="0"/>
                </a:moveTo>
                <a:lnTo>
                  <a:pt x="0" y="0"/>
                </a:lnTo>
                <a:lnTo>
                  <a:pt x="0" y="680"/>
                </a:lnTo>
                <a:lnTo>
                  <a:pt x="545" y="6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3690" name="Freeform 137"/>
          <p:cNvSpPr>
            <a:spLocks/>
          </p:cNvSpPr>
          <p:nvPr/>
        </p:nvSpPr>
        <p:spPr bwMode="auto">
          <a:xfrm>
            <a:off x="5940425" y="4724400"/>
            <a:ext cx="1079500" cy="1225550"/>
          </a:xfrm>
          <a:custGeom>
            <a:avLst/>
            <a:gdLst>
              <a:gd name="T0" fmla="*/ 363 w 680"/>
              <a:gd name="T1" fmla="*/ 0 h 772"/>
              <a:gd name="T2" fmla="*/ 0 w 680"/>
              <a:gd name="T3" fmla="*/ 0 h 772"/>
              <a:gd name="T4" fmla="*/ 0 w 680"/>
              <a:gd name="T5" fmla="*/ 772 h 772"/>
              <a:gd name="T6" fmla="*/ 680 w 680"/>
              <a:gd name="T7" fmla="*/ 772 h 772"/>
              <a:gd name="T8" fmla="*/ 0 60000 65536"/>
              <a:gd name="T9" fmla="*/ 0 60000 65536"/>
              <a:gd name="T10" fmla="*/ 0 60000 65536"/>
              <a:gd name="T11" fmla="*/ 0 60000 65536"/>
              <a:gd name="T12" fmla="*/ 0 w 680"/>
              <a:gd name="T13" fmla="*/ 0 h 772"/>
              <a:gd name="T14" fmla="*/ 680 w 680"/>
              <a:gd name="T15" fmla="*/ 772 h 7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0" h="772">
                <a:moveTo>
                  <a:pt x="363" y="0"/>
                </a:moveTo>
                <a:lnTo>
                  <a:pt x="0" y="0"/>
                </a:lnTo>
                <a:lnTo>
                  <a:pt x="0" y="772"/>
                </a:lnTo>
                <a:lnTo>
                  <a:pt x="680" y="77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Device Driver </a:t>
            </a:r>
            <a:r>
              <a:rPr lang="ko-KR" altLang="en-US">
                <a:ea typeface="굴림" pitchFamily="50" charset="-127"/>
              </a:rPr>
              <a:t>작성(1)</a:t>
            </a:r>
          </a:p>
        </p:txBody>
      </p:sp>
      <p:sp>
        <p:nvSpPr>
          <p:cNvPr id="948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Device structure</a:t>
            </a:r>
          </a:p>
          <a:p>
            <a:pPr lvl="1"/>
            <a:r>
              <a:rPr lang="ko-KR" altLang="en-US">
                <a:ea typeface="굴림" pitchFamily="50" charset="-127"/>
              </a:rPr>
              <a:t>디바이스 구조체 : 2 개의 필드로 구성된 구조체</a:t>
            </a:r>
          </a:p>
          <a:p>
            <a:pPr lvl="2"/>
            <a:r>
              <a:rPr lang="en-US" altLang="ko-KR">
                <a:ea typeface="굴림" pitchFamily="50" charset="-127"/>
              </a:rPr>
              <a:t>Name field</a:t>
            </a:r>
            <a:endParaRPr lang="ko-KR" altLang="en-US">
              <a:ea typeface="굴림" pitchFamily="50" charset="-127"/>
            </a:endParaRPr>
          </a:p>
          <a:p>
            <a:pPr lvl="2"/>
            <a:r>
              <a:rPr lang="en-US" altLang="ko-KR">
                <a:ea typeface="굴림" pitchFamily="50" charset="-127"/>
              </a:rPr>
              <a:t>file_operation files </a:t>
            </a:r>
            <a:endParaRPr lang="ko-KR" altLang="en-US">
              <a:ea typeface="굴림" pitchFamily="50" charset="-127"/>
            </a:endParaRPr>
          </a:p>
          <a:p>
            <a:pPr lvl="1"/>
            <a:endParaRPr lang="ko-KR" altLang="en-US">
              <a:ea typeface="굴림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9505-754B-4E05-BFC9-D49DCA7285FF}" type="slidenum">
              <a:rPr lang="ko-KR" altLang="en-US"/>
              <a:pPr/>
              <a:t>2</a:t>
            </a:fld>
            <a:endParaRPr lang="ko-KR" altLang="en-US" sz="1800"/>
          </a:p>
        </p:txBody>
      </p:sp>
      <p:sp>
        <p:nvSpPr>
          <p:cNvPr id="948228" name="Rectangle 4"/>
          <p:cNvSpPr>
            <a:spLocks noChangeArrowheads="1"/>
          </p:cNvSpPr>
          <p:nvPr/>
        </p:nvSpPr>
        <p:spPr bwMode="auto">
          <a:xfrm>
            <a:off x="3851920" y="2852936"/>
            <a:ext cx="5105400" cy="4005064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static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struct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char_device_struct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{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      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struct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char_device_struct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*next;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       unsigned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int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major;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       unsigned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int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baseminor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;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      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int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minorct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;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       char name[64];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      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struct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</a:t>
            </a:r>
            <a:r>
              <a:rPr kumimoji="1" lang="en-US" altLang="ko-KR" sz="1100" b="1" dirty="0" err="1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cdev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 *</a:t>
            </a:r>
            <a:r>
              <a:rPr kumimoji="1" lang="en-US" altLang="ko-KR" sz="1100" b="1" dirty="0" err="1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cdev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;              /* will die */</a:t>
            </a:r>
          </a:p>
          <a:p>
            <a:pPr algn="just"/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} *</a:t>
            </a:r>
            <a:r>
              <a:rPr kumimoji="1" lang="en-US" altLang="ko-KR" sz="1100" b="1" dirty="0" err="1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chrdevs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[CHRDEV_MAJOR_HASH_SIZE];</a:t>
            </a:r>
          </a:p>
          <a:p>
            <a:pPr algn="just" eaLnBrk="1" latinLnBrk="1" hangingPunct="1"/>
            <a:endParaRPr kumimoji="1" lang="en-US" altLang="ko-KR" sz="1100" b="1" dirty="0">
              <a:solidFill>
                <a:srgbClr val="000000"/>
              </a:solidFill>
              <a:latin typeface="바탕" pitchFamily="18" charset="-127"/>
              <a:ea typeface="바탕" pitchFamily="18" charset="-127"/>
            </a:endParaRPr>
          </a:p>
          <a:p>
            <a:pPr algn="just" eaLnBrk="1" latinLnBrk="1" hangingPunct="1"/>
            <a:r>
              <a:rPr kumimoji="1" lang="en-US" altLang="ko-KR" sz="1100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struct</a:t>
            </a:r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kumimoji="1" lang="en-US" altLang="ko-KR" sz="1100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file_operations</a:t>
            </a:r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{ </a:t>
            </a:r>
            <a:r>
              <a:rPr kumimoji="1" lang="en-US" altLang="ko-KR" sz="1100" b="1" dirty="0">
                <a:solidFill>
                  <a:srgbClr val="FF0066"/>
                </a:solidFill>
                <a:latin typeface="바탕" pitchFamily="18" charset="-127"/>
                <a:ea typeface="바탕" pitchFamily="18" charset="-127"/>
              </a:rPr>
              <a:t>/* include/</a:t>
            </a:r>
            <a:r>
              <a:rPr kumimoji="1" lang="en-US" altLang="ko-KR" sz="1100" b="1" dirty="0" err="1">
                <a:solidFill>
                  <a:srgbClr val="FF0066"/>
                </a:solidFill>
                <a:latin typeface="바탕" pitchFamily="18" charset="-127"/>
                <a:ea typeface="바탕" pitchFamily="18" charset="-127"/>
              </a:rPr>
              <a:t>linux</a:t>
            </a:r>
            <a:r>
              <a:rPr kumimoji="1" lang="en-US" altLang="ko-KR" sz="1100" b="1" dirty="0">
                <a:solidFill>
                  <a:srgbClr val="FF0066"/>
                </a:solidFill>
                <a:latin typeface="바탕" pitchFamily="18" charset="-127"/>
                <a:ea typeface="바탕" pitchFamily="18" charset="-127"/>
              </a:rPr>
              <a:t>/</a:t>
            </a:r>
            <a:r>
              <a:rPr kumimoji="1" lang="en-US" altLang="ko-KR" sz="1100" b="1" dirty="0" err="1">
                <a:solidFill>
                  <a:srgbClr val="FF0066"/>
                </a:solidFill>
                <a:latin typeface="바탕" pitchFamily="18" charset="-127"/>
                <a:ea typeface="바탕" pitchFamily="18" charset="-127"/>
              </a:rPr>
              <a:t>fs.h</a:t>
            </a:r>
            <a:r>
              <a:rPr kumimoji="1" lang="en-US" altLang="ko-KR" sz="1100" b="1" dirty="0">
                <a:solidFill>
                  <a:srgbClr val="FF0066"/>
                </a:solidFill>
                <a:latin typeface="바탕" pitchFamily="18" charset="-127"/>
                <a:ea typeface="바탕" pitchFamily="18" charset="-127"/>
              </a:rPr>
              <a:t> */</a:t>
            </a:r>
            <a:endParaRPr kumimoji="1" lang="en-US" altLang="ko-KR" sz="1100" b="1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algn="just" eaLnBrk="1" latinLnBrk="1" hangingPunct="1"/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   </a:t>
            </a:r>
            <a:r>
              <a:rPr kumimoji="1" lang="en-US" altLang="ko-KR" sz="1100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lseek</a:t>
            </a:r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;</a:t>
            </a:r>
          </a:p>
          <a:p>
            <a:pPr algn="just" eaLnBrk="1" latinLnBrk="1" hangingPunct="1"/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   read;</a:t>
            </a:r>
          </a:p>
          <a:p>
            <a:pPr algn="just" eaLnBrk="1" latinLnBrk="1" hangingPunct="1"/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   write;</a:t>
            </a:r>
          </a:p>
          <a:p>
            <a:pPr algn="just" eaLnBrk="1" latinLnBrk="1" hangingPunct="1"/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   </a:t>
            </a:r>
            <a:r>
              <a:rPr kumimoji="1" lang="en-US" altLang="ko-KR" sz="1100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readdir</a:t>
            </a:r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;</a:t>
            </a:r>
          </a:p>
          <a:p>
            <a:pPr algn="just" eaLnBrk="1" latinLnBrk="1" hangingPunct="1"/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   poll;</a:t>
            </a:r>
          </a:p>
          <a:p>
            <a:pPr algn="just" eaLnBrk="1" latinLnBrk="1" hangingPunct="1"/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   </a:t>
            </a:r>
            <a:r>
              <a:rPr kumimoji="1" lang="en-US" altLang="ko-KR" sz="1100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ioctl</a:t>
            </a:r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;</a:t>
            </a:r>
          </a:p>
          <a:p>
            <a:pPr algn="just" eaLnBrk="1" latinLnBrk="1" hangingPunct="1"/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   </a:t>
            </a:r>
            <a:r>
              <a:rPr kumimoji="1" lang="en-US" altLang="ko-KR" sz="1100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mmap</a:t>
            </a:r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;</a:t>
            </a:r>
          </a:p>
          <a:p>
            <a:pPr algn="just" eaLnBrk="1" latinLnBrk="1" hangingPunct="1"/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   open;</a:t>
            </a:r>
          </a:p>
          <a:p>
            <a:pPr algn="just" eaLnBrk="1" latinLnBrk="1" hangingPunct="1"/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   flush;</a:t>
            </a:r>
          </a:p>
          <a:p>
            <a:pPr algn="just" eaLnBrk="1" latinLnBrk="1" hangingPunct="1"/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   release;</a:t>
            </a:r>
          </a:p>
          <a:p>
            <a:pPr algn="just" eaLnBrk="1" latinLnBrk="1" hangingPunct="1"/>
            <a:r>
              <a:rPr kumimoji="1" lang="en-US" altLang="ko-KR" sz="1100" b="1" dirty="0">
                <a:solidFill>
                  <a:srgbClr val="000000"/>
                </a:solidFill>
                <a:latin typeface="Times New Roman"/>
                <a:ea typeface="굴림" pitchFamily="50" charset="-127"/>
              </a:rPr>
              <a:t>…</a:t>
            </a:r>
            <a:endParaRPr kumimoji="1" lang="en-US" altLang="ko-KR" sz="1100" b="1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algn="just" eaLnBrk="1" latinLnBrk="1" hangingPunct="1"/>
            <a:r>
              <a:rPr kumimoji="1" lang="en-US" altLang="ko-KR" sz="11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}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869160"/>
            <a:ext cx="27432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Application Program </a:t>
            </a:r>
            <a:r>
              <a:rPr lang="ko-KR" altLang="en-US">
                <a:ea typeface="굴림" pitchFamily="50" charset="-127"/>
              </a:rPr>
              <a:t>작성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Read / write application program </a:t>
            </a:r>
            <a:r>
              <a:rPr lang="ko-KR" altLang="en-US" dirty="0">
                <a:ea typeface="굴림" pitchFamily="50" charset="-127"/>
              </a:rPr>
              <a:t>작성</a:t>
            </a:r>
          </a:p>
          <a:p>
            <a:pPr lvl="1"/>
            <a:r>
              <a:rPr lang="ko-KR" altLang="en-US" dirty="0">
                <a:ea typeface="굴림" pitchFamily="50" charset="-127"/>
              </a:rPr>
              <a:t>작성한 </a:t>
            </a:r>
            <a:r>
              <a:rPr lang="en-US" altLang="ko-KR" dirty="0">
                <a:ea typeface="굴림" pitchFamily="50" charset="-127"/>
              </a:rPr>
              <a:t>dummy character device</a:t>
            </a:r>
            <a:r>
              <a:rPr lang="ko-KR" altLang="en-US" dirty="0">
                <a:ea typeface="굴림" pitchFamily="50" charset="-127"/>
              </a:rPr>
              <a:t>를 테스트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Dummy-device</a:t>
            </a:r>
            <a:r>
              <a:rPr lang="ko-KR" altLang="en-US" dirty="0">
                <a:ea typeface="굴림" pitchFamily="50" charset="-127"/>
              </a:rPr>
              <a:t>를 열고 문자열을 </a:t>
            </a:r>
            <a:r>
              <a:rPr lang="en-US" altLang="ko-KR" dirty="0">
                <a:ea typeface="굴림" pitchFamily="50" charset="-127"/>
              </a:rPr>
              <a:t>read /write </a:t>
            </a:r>
            <a:r>
              <a:rPr lang="ko-KR" altLang="en-US" dirty="0">
                <a:ea typeface="굴림" pitchFamily="50" charset="-127"/>
              </a:rPr>
              <a:t>함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Console</a:t>
            </a:r>
            <a:r>
              <a:rPr lang="ko-KR" altLang="en-US" dirty="0">
                <a:ea typeface="굴림" pitchFamily="50" charset="-127"/>
              </a:rPr>
              <a:t>의 커널 내부 정보를 통해 실제 </a:t>
            </a:r>
            <a:r>
              <a:rPr lang="en-US" altLang="ko-KR" dirty="0" err="1">
                <a:ea typeface="굴림" pitchFamily="50" charset="-127"/>
              </a:rPr>
              <a:t>dummy_device</a:t>
            </a:r>
            <a:r>
              <a:rPr lang="ko-KR" altLang="en-US" dirty="0">
                <a:ea typeface="굴림" pitchFamily="50" charset="-127"/>
              </a:rPr>
              <a:t>를 통해서 </a:t>
            </a:r>
            <a:r>
              <a:rPr lang="en-US" altLang="ko-KR" dirty="0">
                <a:ea typeface="굴림" pitchFamily="50" charset="-127"/>
              </a:rPr>
              <a:t>read / write</a:t>
            </a:r>
            <a:r>
              <a:rPr lang="ko-KR" altLang="en-US" dirty="0">
                <a:ea typeface="굴림" pitchFamily="50" charset="-127"/>
              </a:rPr>
              <a:t>가 이루어졌는지 확인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9C4F-B040-433A-B3DB-77DCF66284A2}" type="slidenum">
              <a:rPr lang="ko-KR" altLang="en-US"/>
              <a:pPr/>
              <a:t>20</a:t>
            </a:fld>
            <a:endParaRPr lang="ko-KR" altLang="en-US"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Application Program </a:t>
            </a:r>
            <a:r>
              <a:rPr lang="ko-KR" altLang="en-US">
                <a:ea typeface="굴림" pitchFamily="50" charset="-127"/>
              </a:rPr>
              <a:t>작성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9C4F-B040-433A-B3DB-77DCF66284A2}" type="slidenum">
              <a:rPr lang="ko-KR" altLang="en-US"/>
              <a:pPr/>
              <a:t>21</a:t>
            </a:fld>
            <a:endParaRPr lang="ko-KR" altLang="en-US" sz="1800"/>
          </a:p>
        </p:txBody>
      </p:sp>
      <p:sp>
        <p:nvSpPr>
          <p:cNvPr id="6" name="TextBox 5"/>
          <p:cNvSpPr txBox="1"/>
          <p:nvPr/>
        </p:nvSpPr>
        <p:spPr>
          <a:xfrm>
            <a:off x="611560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4322017" cy="255454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#include &lt;</a:t>
            </a:r>
            <a:r>
              <a:rPr lang="en-US" altLang="ko-KR" sz="1000" dirty="0" err="1" smtClean="0"/>
              <a:t>stdio.h</a:t>
            </a:r>
            <a:r>
              <a:rPr lang="en-US" altLang="ko-KR" sz="1000" dirty="0" smtClean="0"/>
              <a:t>&gt;</a:t>
            </a:r>
          </a:p>
          <a:p>
            <a:r>
              <a:rPr lang="en-US" altLang="ko-KR" sz="1000" dirty="0" smtClean="0"/>
              <a:t>#include &lt;sys/</a:t>
            </a:r>
            <a:r>
              <a:rPr lang="en-US" altLang="ko-KR" sz="1000" dirty="0" err="1" smtClean="0"/>
              <a:t>types.h</a:t>
            </a:r>
            <a:r>
              <a:rPr lang="en-US" altLang="ko-KR" sz="1000" dirty="0" smtClean="0"/>
              <a:t>&gt;</a:t>
            </a:r>
          </a:p>
          <a:p>
            <a:r>
              <a:rPr lang="en-US" altLang="ko-KR" sz="1000" dirty="0" smtClean="0"/>
              <a:t>#include &lt;sys/</a:t>
            </a:r>
            <a:r>
              <a:rPr lang="en-US" altLang="ko-KR" sz="1000" dirty="0" err="1" smtClean="0"/>
              <a:t>stat.h</a:t>
            </a:r>
            <a:r>
              <a:rPr lang="en-US" altLang="ko-KR" sz="1000" dirty="0" smtClean="0"/>
              <a:t>&gt;</a:t>
            </a:r>
          </a:p>
          <a:p>
            <a:r>
              <a:rPr lang="en-US" altLang="ko-KR" sz="1000" dirty="0" smtClean="0"/>
              <a:t>#include &lt;sys/</a:t>
            </a:r>
            <a:r>
              <a:rPr lang="en-US" altLang="ko-KR" sz="1000" dirty="0" err="1" smtClean="0"/>
              <a:t>ioctl.h</a:t>
            </a:r>
            <a:r>
              <a:rPr lang="en-US" altLang="ko-KR" sz="1000" dirty="0" smtClean="0"/>
              <a:t>&gt;</a:t>
            </a:r>
          </a:p>
          <a:p>
            <a:r>
              <a:rPr lang="en-US" altLang="ko-KR" sz="1000" dirty="0" smtClean="0"/>
              <a:t>#include &lt;</a:t>
            </a:r>
            <a:r>
              <a:rPr lang="en-US" altLang="ko-KR" sz="1000" dirty="0" err="1" smtClean="0"/>
              <a:t>fcntl.h</a:t>
            </a:r>
            <a:r>
              <a:rPr lang="en-US" altLang="ko-KR" sz="1000" dirty="0" smtClean="0"/>
              <a:t>&gt;</a:t>
            </a:r>
          </a:p>
          <a:p>
            <a:r>
              <a:rPr lang="en-US" altLang="ko-KR" sz="1000" dirty="0" smtClean="0"/>
              <a:t>#include &lt;</a:t>
            </a:r>
            <a:r>
              <a:rPr lang="en-US" altLang="ko-KR" sz="1000" dirty="0" err="1" smtClean="0"/>
              <a:t>unistd.h</a:t>
            </a:r>
            <a:r>
              <a:rPr lang="en-US" altLang="ko-KR" sz="1000" dirty="0" smtClean="0"/>
              <a:t>&gt;</a:t>
            </a:r>
          </a:p>
          <a:p>
            <a:r>
              <a:rPr lang="en-US" altLang="ko-KR" sz="1000" dirty="0" smtClean="0"/>
              <a:t>#define DEVICE_FILENAME "/dev/dummy-driver”</a:t>
            </a:r>
          </a:p>
          <a:p>
            <a:r>
              <a:rPr lang="en-US" altLang="ko-KR" sz="1000" dirty="0" err="1" smtClean="0"/>
              <a:t>int</a:t>
            </a:r>
            <a:r>
              <a:rPr lang="en-US" altLang="ko-KR" sz="1000" dirty="0" smtClean="0"/>
              <a:t> main(){</a:t>
            </a:r>
          </a:p>
          <a:p>
            <a:r>
              <a:rPr lang="en-US" altLang="ko-KR" sz="1000" dirty="0" smtClean="0"/>
              <a:t>	</a:t>
            </a:r>
            <a:r>
              <a:rPr lang="en-US" altLang="ko-KR" sz="1000" dirty="0" err="1" smtClean="0"/>
              <a:t>int</a:t>
            </a:r>
            <a:r>
              <a:rPr lang="en-US" altLang="ko-KR" sz="1000" dirty="0" smtClean="0"/>
              <a:t> dev;</a:t>
            </a:r>
          </a:p>
          <a:p>
            <a:r>
              <a:rPr lang="en-US" altLang="ko-KR" sz="1000" dirty="0" smtClean="0"/>
              <a:t>	char buff[128];</a:t>
            </a:r>
          </a:p>
          <a:p>
            <a:r>
              <a:rPr lang="en-US" altLang="ko-KR" sz="1000" dirty="0" smtClean="0"/>
              <a:t>	</a:t>
            </a:r>
            <a:r>
              <a:rPr lang="en-US" altLang="ko-KR" sz="1000" dirty="0" err="1" smtClean="0"/>
              <a:t>int</a:t>
            </a:r>
            <a:r>
              <a:rPr lang="en-US" altLang="ko-KR" sz="1000" dirty="0" smtClean="0"/>
              <a:t> ret;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	</a:t>
            </a:r>
            <a:r>
              <a:rPr lang="en-US" altLang="ko-KR" sz="1000" dirty="0" err="1" smtClean="0"/>
              <a:t>printf</a:t>
            </a:r>
            <a:r>
              <a:rPr lang="en-US" altLang="ko-KR" sz="1000" dirty="0" smtClean="0"/>
              <a:t>("1) device file open\n");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	dev = open(DEVICE_FILENAME, O_RDWR|O_NDELAY);</a:t>
            </a:r>
          </a:p>
          <a:p>
            <a:endParaRPr lang="ko-KR" alt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1844824"/>
            <a:ext cx="4084773" cy="4493538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	if(dev&gt;=0)</a:t>
            </a:r>
          </a:p>
          <a:p>
            <a:r>
              <a:rPr lang="en-US" altLang="ko-KR" sz="1100" dirty="0" smtClean="0"/>
              <a:t>	{</a:t>
            </a:r>
          </a:p>
          <a:p>
            <a:r>
              <a:rPr lang="en-US" altLang="ko-KR" sz="1100" dirty="0" smtClean="0"/>
              <a:t>		</a:t>
            </a:r>
            <a:r>
              <a:rPr lang="en-US" altLang="ko-KR" sz="1100" dirty="0" err="1" smtClean="0"/>
              <a:t>printf</a:t>
            </a:r>
            <a:r>
              <a:rPr lang="en-US" altLang="ko-KR" sz="1100" dirty="0" smtClean="0"/>
              <a:t>("2) seek function call\n");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		ret = </a:t>
            </a:r>
            <a:r>
              <a:rPr lang="en-US" altLang="ko-KR" sz="1100" dirty="0" err="1" smtClean="0"/>
              <a:t>lseek</a:t>
            </a:r>
            <a:r>
              <a:rPr lang="en-US" altLang="ko-KR" sz="1100" dirty="0" smtClean="0"/>
              <a:t>(dev, 0x20, SEEK_SET);</a:t>
            </a:r>
          </a:p>
          <a:p>
            <a:r>
              <a:rPr lang="en-US" altLang="ko-KR" sz="1100" dirty="0" smtClean="0"/>
              <a:t>		</a:t>
            </a:r>
            <a:r>
              <a:rPr lang="en-US" altLang="ko-KR" sz="1100" dirty="0" err="1" smtClean="0"/>
              <a:t>printf</a:t>
            </a:r>
            <a:r>
              <a:rPr lang="en-US" altLang="ko-KR" sz="1100" dirty="0" smtClean="0"/>
              <a:t>("ret = %08X\</a:t>
            </a:r>
            <a:r>
              <a:rPr lang="en-US" altLang="ko-KR" sz="1100" dirty="0" err="1" smtClean="0"/>
              <a:t>n",ret</a:t>
            </a:r>
            <a:r>
              <a:rPr lang="en-US" altLang="ko-KR" sz="1100" dirty="0" smtClean="0"/>
              <a:t>);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		</a:t>
            </a:r>
            <a:r>
              <a:rPr lang="en-US" altLang="ko-KR" sz="1100" dirty="0" err="1" smtClean="0"/>
              <a:t>printf</a:t>
            </a:r>
            <a:r>
              <a:rPr lang="en-US" altLang="ko-KR" sz="1100" dirty="0" smtClean="0"/>
              <a:t>("3) read function call\n");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		ret = read(dev,0x30, 0x31);</a:t>
            </a:r>
          </a:p>
          <a:p>
            <a:r>
              <a:rPr lang="en-US" altLang="ko-KR" sz="1100" dirty="0" smtClean="0"/>
              <a:t>		</a:t>
            </a:r>
            <a:r>
              <a:rPr lang="en-US" altLang="ko-KR" sz="1100" dirty="0" err="1" smtClean="0"/>
              <a:t>printf</a:t>
            </a:r>
            <a:r>
              <a:rPr lang="en-US" altLang="ko-KR" sz="1100" dirty="0" smtClean="0"/>
              <a:t>("ret = %08X\n", ret);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		</a:t>
            </a:r>
            <a:r>
              <a:rPr lang="en-US" altLang="ko-KR" sz="1100" dirty="0" err="1" smtClean="0"/>
              <a:t>printf</a:t>
            </a:r>
            <a:r>
              <a:rPr lang="en-US" altLang="ko-KR" sz="1100" dirty="0" smtClean="0"/>
              <a:t>("4) write function call\n");</a:t>
            </a:r>
          </a:p>
          <a:p>
            <a:r>
              <a:rPr lang="en-US" altLang="ko-KR" sz="1100" dirty="0" smtClean="0"/>
              <a:t>		ret = write(dev, 0x40, 0x41);</a:t>
            </a:r>
          </a:p>
          <a:p>
            <a:r>
              <a:rPr lang="en-US" altLang="ko-KR" sz="1100" dirty="0" smtClean="0"/>
              <a:t>		</a:t>
            </a:r>
            <a:r>
              <a:rPr lang="en-US" altLang="ko-KR" sz="1100" dirty="0" err="1" smtClean="0"/>
              <a:t>printf</a:t>
            </a:r>
            <a:r>
              <a:rPr lang="en-US" altLang="ko-KR" sz="1100" dirty="0" smtClean="0"/>
              <a:t>("ret = %08X\</a:t>
            </a:r>
            <a:r>
              <a:rPr lang="en-US" altLang="ko-KR" sz="1100" dirty="0" err="1" smtClean="0"/>
              <a:t>n",ret</a:t>
            </a:r>
            <a:r>
              <a:rPr lang="en-US" altLang="ko-KR" sz="1100" dirty="0" smtClean="0"/>
              <a:t>);</a:t>
            </a:r>
          </a:p>
          <a:p>
            <a:r>
              <a:rPr lang="en-US" altLang="ko-KR" sz="1100" dirty="0" smtClean="0"/>
              <a:t>		</a:t>
            </a:r>
            <a:r>
              <a:rPr lang="en-US" altLang="ko-KR" sz="1100" dirty="0" err="1" smtClean="0"/>
              <a:t>printf</a:t>
            </a:r>
            <a:r>
              <a:rPr lang="en-US" altLang="ko-KR" sz="1100" dirty="0" smtClean="0"/>
              <a:t>("5) </a:t>
            </a:r>
            <a:r>
              <a:rPr lang="en-US" altLang="ko-KR" sz="1100" dirty="0" err="1" smtClean="0"/>
              <a:t>ioctl</a:t>
            </a:r>
            <a:r>
              <a:rPr lang="en-US" altLang="ko-KR" sz="1100" dirty="0" smtClean="0"/>
              <a:t> function call\n");</a:t>
            </a:r>
          </a:p>
          <a:p>
            <a:r>
              <a:rPr lang="en-US" altLang="ko-KR" sz="1100" dirty="0" smtClean="0"/>
              <a:t>		ret = </a:t>
            </a:r>
            <a:r>
              <a:rPr lang="en-US" altLang="ko-KR" sz="1100" dirty="0" err="1" smtClean="0"/>
              <a:t>ioctl</a:t>
            </a:r>
            <a:r>
              <a:rPr lang="en-US" altLang="ko-KR" sz="1100" dirty="0" smtClean="0"/>
              <a:t>(dev, 0x51, 0x52);</a:t>
            </a:r>
          </a:p>
          <a:p>
            <a:r>
              <a:rPr lang="en-US" altLang="ko-KR" sz="1100" dirty="0" smtClean="0"/>
              <a:t>		</a:t>
            </a:r>
            <a:r>
              <a:rPr lang="en-US" altLang="ko-KR" sz="1100" dirty="0" err="1" smtClean="0"/>
              <a:t>printf</a:t>
            </a:r>
            <a:r>
              <a:rPr lang="en-US" altLang="ko-KR" sz="1100" dirty="0" smtClean="0"/>
              <a:t>("ret = %08X\n" ,ret);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		</a:t>
            </a:r>
            <a:r>
              <a:rPr lang="en-US" altLang="ko-KR" sz="1100" dirty="0" err="1" smtClean="0"/>
              <a:t>printf</a:t>
            </a:r>
            <a:r>
              <a:rPr lang="en-US" altLang="ko-KR" sz="1100" dirty="0" smtClean="0"/>
              <a:t>("6) device file close\n");</a:t>
            </a:r>
          </a:p>
          <a:p>
            <a:r>
              <a:rPr lang="en-US" altLang="ko-KR" sz="1100" dirty="0" smtClean="0"/>
              <a:t>		ret = close(dev);</a:t>
            </a:r>
          </a:p>
          <a:p>
            <a:r>
              <a:rPr lang="en-US" altLang="ko-KR" sz="1100" dirty="0" smtClean="0"/>
              <a:t>		</a:t>
            </a:r>
            <a:r>
              <a:rPr lang="en-US" altLang="ko-KR" sz="1100" dirty="0" err="1" smtClean="0"/>
              <a:t>printf</a:t>
            </a:r>
            <a:r>
              <a:rPr lang="en-US" altLang="ko-KR" sz="1100" dirty="0" smtClean="0"/>
              <a:t>("ret = %08X\n" ,ret);</a:t>
            </a:r>
          </a:p>
          <a:p>
            <a:r>
              <a:rPr lang="en-US" altLang="ko-KR" sz="1100" dirty="0" smtClean="0"/>
              <a:t>	}</a:t>
            </a:r>
          </a:p>
          <a:p>
            <a:r>
              <a:rPr lang="en-US" altLang="ko-KR" sz="1100" dirty="0" smtClean="0"/>
              <a:t>	return 0;</a:t>
            </a:r>
          </a:p>
          <a:p>
            <a:r>
              <a:rPr lang="en-US" altLang="ko-KR" sz="1100" dirty="0" smtClean="0"/>
              <a:t>}</a:t>
            </a:r>
          </a:p>
          <a:p>
            <a:r>
              <a:rPr lang="en-US" altLang="ko-KR" sz="1100" dirty="0" smtClean="0"/>
              <a:t>		</a:t>
            </a:r>
            <a:endParaRPr lang="ko-KR" altLang="en-US" sz="1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Application Program </a:t>
            </a:r>
            <a:r>
              <a:rPr lang="ko-KR" altLang="en-US" dirty="0" smtClean="0"/>
              <a:t>컴파일</a:t>
            </a:r>
            <a:r>
              <a:rPr lang="en-US" altLang="ko-KR" dirty="0" smtClean="0"/>
              <a:t>/</a:t>
            </a:r>
            <a:r>
              <a:rPr lang="ko-KR" altLang="en-US" dirty="0" smtClean="0"/>
              <a:t>적재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#arm-</a:t>
            </a:r>
            <a:r>
              <a:rPr lang="en-US" altLang="ko-KR" dirty="0" err="1" smtClean="0"/>
              <a:t>linux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gcc</a:t>
            </a:r>
            <a:r>
              <a:rPr lang="en-US" altLang="ko-KR" dirty="0" smtClean="0"/>
              <a:t> –o dummy-</a:t>
            </a:r>
            <a:r>
              <a:rPr lang="en-US" altLang="ko-KR" dirty="0" err="1" smtClean="0"/>
              <a:t>app.o</a:t>
            </a:r>
            <a:r>
              <a:rPr lang="en-US" altLang="ko-KR" dirty="0" smtClean="0"/>
              <a:t> dummy-</a:t>
            </a:r>
            <a:r>
              <a:rPr lang="en-US" altLang="ko-KR" dirty="0" err="1" smtClean="0"/>
              <a:t>app.c</a:t>
            </a:r>
            <a:endParaRPr lang="en-US" altLang="ko-KR" dirty="0" smtClean="0"/>
          </a:p>
          <a:p>
            <a:r>
              <a:rPr lang="en-US" altLang="ko-KR" dirty="0" smtClean="0"/>
              <a:t>Dummy-</a:t>
            </a:r>
            <a:r>
              <a:rPr lang="en-US" altLang="ko-KR" dirty="0" err="1" smtClean="0"/>
              <a:t>app.o</a:t>
            </a:r>
            <a:r>
              <a:rPr lang="ko-KR" altLang="en-US" dirty="0" smtClean="0"/>
              <a:t>파일을 망고보드 파일 시스템에 복사</a:t>
            </a:r>
            <a:endParaRPr lang="en-US" altLang="ko-KR" dirty="0" smtClean="0"/>
          </a:p>
          <a:p>
            <a:r>
              <a:rPr lang="en-US" altLang="ko-KR" dirty="0" smtClean="0"/>
              <a:t>#cp dummy-</a:t>
            </a:r>
            <a:r>
              <a:rPr lang="en-US" altLang="ko-KR" dirty="0" err="1" smtClean="0"/>
              <a:t>app.o</a:t>
            </a:r>
            <a:r>
              <a:rPr lang="en-US" altLang="ko-KR" dirty="0" smtClean="0"/>
              <a:t> /</a:t>
            </a:r>
            <a:r>
              <a:rPr lang="en-US" altLang="ko-KR" dirty="0" err="1" smtClean="0"/>
              <a:t>nfsroot</a:t>
            </a:r>
            <a:endParaRPr lang="en-US" altLang="ko-KR" dirty="0" smtClean="0"/>
          </a:p>
          <a:p>
            <a:r>
              <a:rPr lang="en-US" altLang="ko-KR" dirty="0" smtClean="0"/>
              <a:t>#/</a:t>
            </a:r>
            <a:r>
              <a:rPr lang="en-US" altLang="ko-KR" dirty="0" err="1" smtClean="0"/>
              <a:t>sbin</a:t>
            </a:r>
            <a:r>
              <a:rPr lang="en-US" altLang="ko-KR" dirty="0" smtClean="0"/>
              <a:t>/mount –t </a:t>
            </a:r>
            <a:r>
              <a:rPr lang="en-US" altLang="ko-KR" dirty="0" err="1" smtClean="0"/>
              <a:t>nfs</a:t>
            </a:r>
            <a:r>
              <a:rPr lang="en-US" altLang="ko-KR" dirty="0" smtClean="0"/>
              <a:t> –o </a:t>
            </a:r>
            <a:r>
              <a:rPr lang="en-US" altLang="ko-KR" dirty="0" err="1" smtClean="0"/>
              <a:t>nolock</a:t>
            </a:r>
            <a:r>
              <a:rPr lang="en-US" altLang="ko-KR" dirty="0" smtClean="0"/>
              <a:t> 192.168.0.10:/</a:t>
            </a:r>
            <a:r>
              <a:rPr lang="en-US" altLang="ko-KR" dirty="0" err="1" smtClean="0"/>
              <a:t>nfsroot</a:t>
            </a:r>
            <a:r>
              <a:rPr lang="en-US" altLang="ko-KR" dirty="0" smtClean="0"/>
              <a:t> /</a:t>
            </a:r>
            <a:r>
              <a:rPr lang="en-US" altLang="ko-KR" dirty="0" err="1" smtClean="0"/>
              <a:t>mnt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nfs</a:t>
            </a:r>
            <a:endParaRPr lang="en-US" altLang="ko-KR" dirty="0" smtClean="0"/>
          </a:p>
          <a:p>
            <a:r>
              <a:rPr lang="en-US" altLang="ko-KR" dirty="0" smtClean="0"/>
              <a:t>#cp /</a:t>
            </a:r>
            <a:r>
              <a:rPr lang="en-US" altLang="ko-KR" dirty="0" err="1" smtClean="0"/>
              <a:t>mnt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nfs</a:t>
            </a:r>
            <a:r>
              <a:rPr lang="en-US" altLang="ko-KR" dirty="0" smtClean="0"/>
              <a:t>/dummy-</a:t>
            </a:r>
            <a:r>
              <a:rPr lang="en-US" altLang="ko-KR" dirty="0" err="1" smtClean="0"/>
              <a:t>app.o</a:t>
            </a:r>
            <a:r>
              <a:rPr lang="en-US" altLang="ko-KR" dirty="0" smtClean="0"/>
              <a:t>  ~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Application </a:t>
            </a:r>
            <a:r>
              <a:rPr lang="ko-KR" altLang="en-US" dirty="0" smtClean="0"/>
              <a:t>실행 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#</a:t>
            </a:r>
            <a:r>
              <a:rPr lang="en-US" altLang="ko-KR" dirty="0" err="1" smtClean="0"/>
              <a:t>mknod</a:t>
            </a:r>
            <a:r>
              <a:rPr lang="en-US" altLang="ko-KR" dirty="0" smtClean="0"/>
              <a:t> /dev/dummy-driver   c  240  32</a:t>
            </a:r>
          </a:p>
          <a:p>
            <a:r>
              <a:rPr lang="en-US" altLang="ko-KR" dirty="0" smtClean="0"/>
              <a:t>#./dummy-</a:t>
            </a:r>
            <a:r>
              <a:rPr lang="en-US" altLang="ko-KR" dirty="0" err="1" smtClean="0"/>
              <a:t>app.o</a:t>
            </a:r>
            <a:endParaRPr lang="ko-KR" alt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068960"/>
            <a:ext cx="43529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Device Driver </a:t>
            </a:r>
            <a:r>
              <a:rPr lang="ko-KR" altLang="en-US">
                <a:ea typeface="굴림" pitchFamily="50" charset="-127"/>
              </a:rPr>
              <a:t>작성(2)</a:t>
            </a:r>
          </a:p>
        </p:txBody>
      </p:sp>
      <p:sp>
        <p:nvSpPr>
          <p:cNvPr id="94925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>
                <a:ea typeface="굴림" pitchFamily="50" charset="-127"/>
              </a:rPr>
              <a:t>디바이스 드라이버 등록</a:t>
            </a:r>
          </a:p>
          <a:p>
            <a:pPr lvl="1"/>
            <a:r>
              <a:rPr lang="ko-KR" altLang="en-US">
                <a:ea typeface="굴림" pitchFamily="50" charset="-127"/>
              </a:rPr>
              <a:t>드라이버를 커널에 등록하고, 파일 연산을 정의하는 등의 초기화 작업 수행이 필요</a:t>
            </a:r>
          </a:p>
          <a:p>
            <a:pPr lvl="1"/>
            <a:r>
              <a:rPr lang="ko-KR" altLang="en-US">
                <a:ea typeface="굴림" pitchFamily="50" charset="-127"/>
              </a:rPr>
              <a:t>모듈의 형태에서는 </a:t>
            </a:r>
            <a:r>
              <a:rPr lang="en-US" altLang="ko-KR">
                <a:ea typeface="굴림" pitchFamily="50" charset="-127"/>
              </a:rPr>
              <a:t>init_module()</a:t>
            </a:r>
            <a:r>
              <a:rPr lang="ko-KR" altLang="en-US">
                <a:ea typeface="굴림" pitchFamily="50" charset="-127"/>
              </a:rPr>
              <a:t>함수에서 초기화 수행</a:t>
            </a:r>
          </a:p>
          <a:p>
            <a:pPr lvl="1"/>
            <a:r>
              <a:rPr lang="ko-KR" altLang="en-US">
                <a:ea typeface="굴림" pitchFamily="50" charset="-127"/>
              </a:rPr>
              <a:t>드라이버의 등록 함수</a:t>
            </a:r>
          </a:p>
          <a:p>
            <a:pPr lvl="1"/>
            <a:endParaRPr lang="ko-KR" altLang="en-US">
              <a:ea typeface="굴림" pitchFamily="50" charset="-127"/>
            </a:endParaRPr>
          </a:p>
          <a:p>
            <a:pPr lvl="1"/>
            <a:endParaRPr lang="ko-KR" altLang="en-US">
              <a:ea typeface="굴림" pitchFamily="50" charset="-127"/>
            </a:endParaRPr>
          </a:p>
          <a:p>
            <a:pPr lvl="1"/>
            <a:endParaRPr lang="ko-KR" altLang="en-US">
              <a:ea typeface="굴림" pitchFamily="50" charset="-127"/>
            </a:endParaRPr>
          </a:p>
          <a:p>
            <a:pPr lvl="2"/>
            <a:r>
              <a:rPr lang="ko-KR" altLang="en-US">
                <a:ea typeface="굴림" pitchFamily="50" charset="-127"/>
              </a:rPr>
              <a:t>커널에 지정되어 있는 </a:t>
            </a:r>
            <a:r>
              <a:rPr lang="en-US" altLang="ko-KR">
                <a:ea typeface="굴림" pitchFamily="50" charset="-127"/>
              </a:rPr>
              <a:t>chrdevs </a:t>
            </a:r>
            <a:r>
              <a:rPr lang="ko-KR" altLang="en-US">
                <a:ea typeface="굴림" pitchFamily="50" charset="-127"/>
              </a:rPr>
              <a:t>구조에 새로운 </a:t>
            </a:r>
            <a:r>
              <a:rPr lang="en-US" altLang="ko-KR">
                <a:ea typeface="굴림" pitchFamily="50" charset="-127"/>
              </a:rPr>
              <a:t>char device </a:t>
            </a:r>
            <a:r>
              <a:rPr lang="ko-KR" altLang="en-US">
                <a:ea typeface="굴림" pitchFamily="50" charset="-127"/>
              </a:rPr>
              <a:t>등록</a:t>
            </a:r>
          </a:p>
          <a:p>
            <a:pPr lvl="3"/>
            <a:r>
              <a:rPr lang="en-US" altLang="ko-KR">
                <a:ea typeface="굴림" pitchFamily="50" charset="-127"/>
              </a:rPr>
              <a:t>major number : </a:t>
            </a:r>
            <a:r>
              <a:rPr lang="ko-KR" altLang="en-US">
                <a:ea typeface="굴림" pitchFamily="50" charset="-127"/>
              </a:rPr>
              <a:t>주번호, 0을 주면 사용하지 않는 값을 반환</a:t>
            </a:r>
          </a:p>
          <a:p>
            <a:pPr lvl="3"/>
            <a:r>
              <a:rPr lang="en-US" altLang="ko-KR">
                <a:ea typeface="굴림" pitchFamily="50" charset="-127"/>
              </a:rPr>
              <a:t>name : </a:t>
            </a:r>
            <a:r>
              <a:rPr lang="ko-KR" altLang="en-US">
                <a:ea typeface="굴림" pitchFamily="50" charset="-127"/>
              </a:rPr>
              <a:t>디바이스 이름으로  /</a:t>
            </a:r>
            <a:r>
              <a:rPr lang="en-US" altLang="ko-KR">
                <a:ea typeface="굴림" pitchFamily="50" charset="-127"/>
              </a:rPr>
              <a:t>proc/devices</a:t>
            </a:r>
            <a:r>
              <a:rPr lang="ko-KR" altLang="en-US">
                <a:ea typeface="굴림" pitchFamily="50" charset="-127"/>
              </a:rPr>
              <a:t>에 나타남</a:t>
            </a:r>
          </a:p>
          <a:p>
            <a:pPr lvl="3"/>
            <a:r>
              <a:rPr lang="en-US" altLang="ko-KR">
                <a:ea typeface="굴림" pitchFamily="50" charset="-127"/>
              </a:rPr>
              <a:t>fops: </a:t>
            </a:r>
            <a:r>
              <a:rPr lang="ko-KR" altLang="en-US">
                <a:ea typeface="굴림" pitchFamily="50" charset="-127"/>
              </a:rPr>
              <a:t>디바이스와 연관된 파일 연산 구조체 포인터</a:t>
            </a:r>
          </a:p>
          <a:p>
            <a:pPr lvl="2"/>
            <a:r>
              <a:rPr lang="ko-KR" altLang="en-US">
                <a:ea typeface="굴림" pitchFamily="50" charset="-127"/>
              </a:rPr>
              <a:t>음수가 반환되면 오류가 발생했음을 나타냄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A51D-F8F1-4996-A602-F944FD10FF2B}" type="slidenum">
              <a:rPr lang="ko-KR" altLang="en-US"/>
              <a:pPr/>
              <a:t>3</a:t>
            </a:fld>
            <a:endParaRPr lang="ko-KR" altLang="en-US" sz="1800"/>
          </a:p>
        </p:txBody>
      </p:sp>
      <p:sp>
        <p:nvSpPr>
          <p:cNvPr id="949252" name="Rectangle 4"/>
          <p:cNvSpPr>
            <a:spLocks noChangeArrowheads="1"/>
          </p:cNvSpPr>
          <p:nvPr/>
        </p:nvSpPr>
        <p:spPr bwMode="auto">
          <a:xfrm>
            <a:off x="1798638" y="3526904"/>
            <a:ext cx="6143625" cy="8382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just" eaLnBrk="1" latinLnBrk="1" hangingPunct="1"/>
            <a:r>
              <a:rPr kumimoji="1" lang="en-US" altLang="ko-KR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int</a:t>
            </a:r>
            <a:r>
              <a:rPr kumimoji="1" lang="en-US" altLang="ko-KR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kumimoji="1" lang="en-US" altLang="ko-KR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register_chrdev</a:t>
            </a:r>
            <a:r>
              <a:rPr kumimoji="1" lang="en-US" altLang="ko-KR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( unsigned </a:t>
            </a:r>
            <a:r>
              <a:rPr kumimoji="1" lang="en-US" altLang="ko-KR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int</a:t>
            </a:r>
            <a:r>
              <a:rPr kumimoji="1" lang="en-US" altLang="ko-KR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major,</a:t>
            </a:r>
          </a:p>
          <a:p>
            <a:pPr algn="just" eaLnBrk="1" latinLnBrk="1" hangingPunct="1"/>
            <a:r>
              <a:rPr kumimoji="1" lang="en-US" altLang="ko-KR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	 const * name, </a:t>
            </a:r>
          </a:p>
          <a:p>
            <a:pPr algn="just" eaLnBrk="1" latinLnBrk="1" hangingPunct="1"/>
            <a:r>
              <a:rPr kumimoji="1" lang="en-US" altLang="ko-KR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	</a:t>
            </a:r>
            <a:r>
              <a:rPr kumimoji="1" lang="en-US" altLang="ko-KR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struct</a:t>
            </a:r>
            <a:r>
              <a:rPr kumimoji="1" lang="en-US" altLang="ko-KR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kumimoji="1" lang="en-US" altLang="ko-KR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file_operations</a:t>
            </a:r>
            <a:r>
              <a:rPr kumimoji="1" lang="en-US" altLang="ko-KR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* fops);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Device Driver </a:t>
            </a:r>
            <a:r>
              <a:rPr lang="ko-KR" altLang="en-US">
                <a:ea typeface="굴림" pitchFamily="50" charset="-127"/>
              </a:rPr>
              <a:t>작성(3)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>
                <a:ea typeface="굴림" pitchFamily="50" charset="-127"/>
              </a:rPr>
              <a:t>디바이스 드라이버 제거</a:t>
            </a:r>
          </a:p>
          <a:p>
            <a:pPr lvl="1"/>
            <a:r>
              <a:rPr lang="ko-KR" altLang="en-US">
                <a:ea typeface="굴림" pitchFamily="50" charset="-127"/>
              </a:rPr>
              <a:t>더 이상 사용되지 않는 드라이버의 제거</a:t>
            </a:r>
          </a:p>
          <a:p>
            <a:pPr lvl="1"/>
            <a:r>
              <a:rPr lang="en-US" altLang="ko-KR">
                <a:ea typeface="굴림" pitchFamily="50" charset="-127"/>
              </a:rPr>
              <a:t>Rmmod</a:t>
            </a:r>
            <a:r>
              <a:rPr lang="ko-KR" altLang="en-US">
                <a:ea typeface="굴림" pitchFamily="50" charset="-127"/>
              </a:rPr>
              <a:t>하는 명령을 이용하여 제거하며, 이때 드라이버 내의 </a:t>
            </a:r>
            <a:r>
              <a:rPr lang="en-US" altLang="ko-KR">
                <a:ea typeface="굴림" pitchFamily="50" charset="-127"/>
              </a:rPr>
              <a:t>cleanup_module</a:t>
            </a:r>
            <a:r>
              <a:rPr lang="ko-KR" altLang="en-US">
                <a:ea typeface="굴림" pitchFamily="50" charset="-127"/>
              </a:rPr>
              <a:t>이 호출되는데, 이 루틴 안에서 다음의 시스템 콜을 호출</a:t>
            </a:r>
          </a:p>
          <a:p>
            <a:pPr lvl="1"/>
            <a:r>
              <a:rPr lang="ko-KR" altLang="en-US">
                <a:ea typeface="굴림" pitchFamily="50" charset="-127"/>
              </a:rPr>
              <a:t> 드라이버 제거 함수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3356-C24E-4F23-B1E1-DCD42831CC05}" type="slidenum">
              <a:rPr lang="ko-KR" altLang="en-US"/>
              <a:pPr/>
              <a:t>4</a:t>
            </a:fld>
            <a:endParaRPr lang="ko-KR" altLang="en-US" sz="1800"/>
          </a:p>
        </p:txBody>
      </p:sp>
      <p:sp>
        <p:nvSpPr>
          <p:cNvPr id="983045" name="Rectangle 5"/>
          <p:cNvSpPr>
            <a:spLocks noChangeArrowheads="1"/>
          </p:cNvSpPr>
          <p:nvPr/>
        </p:nvSpPr>
        <p:spPr bwMode="auto">
          <a:xfrm>
            <a:off x="1763688" y="4869160"/>
            <a:ext cx="6267450" cy="561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just" eaLnBrk="1" latinLnBrk="1" hangingPunct="1"/>
            <a:r>
              <a:rPr kumimoji="1" lang="en-US" altLang="ko-KR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int</a:t>
            </a:r>
            <a:r>
              <a:rPr kumimoji="1" lang="en-US" altLang="ko-KR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kumimoji="1" lang="en-US" altLang="ko-KR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unregister_chrdev</a:t>
            </a:r>
            <a:r>
              <a:rPr kumimoji="1" lang="en-US" altLang="ko-KR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( unsigned </a:t>
            </a:r>
            <a:r>
              <a:rPr kumimoji="1" lang="en-US" altLang="ko-KR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int</a:t>
            </a:r>
            <a:r>
              <a:rPr kumimoji="1" lang="en-US" altLang="ko-KR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major, const * name);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Device Driver </a:t>
            </a:r>
            <a:r>
              <a:rPr lang="ko-KR" altLang="en-US">
                <a:ea typeface="굴림" pitchFamily="50" charset="-127"/>
              </a:rPr>
              <a:t>작성(4)</a:t>
            </a:r>
          </a:p>
        </p:txBody>
      </p:sp>
      <p:sp>
        <p:nvSpPr>
          <p:cNvPr id="9840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>
                <a:ea typeface="굴림" pitchFamily="50" charset="-127"/>
              </a:rPr>
              <a:t>파일 연산</a:t>
            </a:r>
          </a:p>
          <a:p>
            <a:pPr lvl="1"/>
            <a:r>
              <a:rPr lang="ko-KR" altLang="en-US">
                <a:ea typeface="굴림" pitchFamily="50" charset="-127"/>
              </a:rPr>
              <a:t>디바이스 드라이버를 일반적인 파일과 유사한 인터페이스를 이용하여 관리</a:t>
            </a:r>
          </a:p>
          <a:p>
            <a:pPr lvl="2"/>
            <a:r>
              <a:rPr lang="ko-KR" altLang="en-US">
                <a:ea typeface="굴림" pitchFamily="50" charset="-127"/>
              </a:rPr>
              <a:t>각 디바이스는 파일 형태로 존재하고, 커널은 파일 연산을 이용하여 </a:t>
            </a:r>
            <a:r>
              <a:rPr lang="en-US" altLang="ko-KR">
                <a:ea typeface="굴림" pitchFamily="50" charset="-127"/>
              </a:rPr>
              <a:t>I/O </a:t>
            </a:r>
            <a:r>
              <a:rPr lang="ko-KR" altLang="en-US">
                <a:ea typeface="굴림" pitchFamily="50" charset="-127"/>
              </a:rPr>
              <a:t>연산을 수행하도록 인터페이스 구성</a:t>
            </a:r>
          </a:p>
          <a:p>
            <a:pPr lvl="2"/>
            <a:r>
              <a:rPr lang="ko-KR" altLang="en-US">
                <a:ea typeface="굴림" pitchFamily="50" charset="-127"/>
              </a:rPr>
              <a:t>디바이스 드라이버를 구현한다는 것은 상당부분 파일연산 구조체에서 요구되는 기능들을 프로그래밍 한다는 것을 의미 </a:t>
            </a:r>
          </a:p>
          <a:p>
            <a:pPr lvl="2"/>
            <a:r>
              <a:rPr lang="ko-KR" altLang="en-US">
                <a:ea typeface="굴림" pitchFamily="50" charset="-127"/>
              </a:rPr>
              <a:t>가상의 </a:t>
            </a:r>
            <a:r>
              <a:rPr lang="en-US" altLang="ko-KR">
                <a:ea typeface="굴림" pitchFamily="50" charset="-127"/>
              </a:rPr>
              <a:t>dummy character device </a:t>
            </a:r>
            <a:r>
              <a:rPr lang="ko-KR" altLang="en-US">
                <a:ea typeface="굴림" pitchFamily="50" charset="-127"/>
              </a:rPr>
              <a:t>구현예제에서의 파일연산 구조체 정의 예</a:t>
            </a:r>
          </a:p>
          <a:p>
            <a:pPr lvl="1"/>
            <a:endParaRPr lang="ko-KR" altLang="en-US">
              <a:ea typeface="굴림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771A-CB2D-4836-BD68-F9DBA749CE9F}" type="slidenum">
              <a:rPr lang="ko-KR" altLang="en-US"/>
              <a:pPr/>
              <a:t>5</a:t>
            </a:fld>
            <a:endParaRPr lang="ko-KR" alt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Device Driver </a:t>
            </a:r>
            <a:r>
              <a:rPr lang="ko-KR" altLang="en-US" dirty="0">
                <a:ea typeface="굴림" pitchFamily="50" charset="-127"/>
              </a:rPr>
              <a:t>작성(5)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985093" name="Rectangle 1029"/>
          <p:cNvSpPr>
            <a:spLocks noGrp="1" noChangeArrowheads="1"/>
          </p:cNvSpPr>
          <p:nvPr>
            <p:ph idx="1"/>
          </p:nvPr>
        </p:nvSpPr>
        <p:spPr>
          <a:xfrm>
            <a:off x="733425" y="1400175"/>
            <a:ext cx="7848600" cy="1781175"/>
          </a:xfrm>
        </p:spPr>
        <p:txBody>
          <a:bodyPr/>
          <a:lstStyle/>
          <a:p>
            <a:r>
              <a:rPr lang="ko-KR" altLang="en-US" dirty="0">
                <a:ea typeface="굴림" pitchFamily="50" charset="-127"/>
              </a:rPr>
              <a:t>파일 연산 구조체의 전체 구조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78F7-E6E8-4A8E-A3AD-242C08CB27D6}" type="slidenum">
              <a:rPr lang="ko-KR" altLang="en-US"/>
              <a:pPr/>
              <a:t>6</a:t>
            </a:fld>
            <a:endParaRPr lang="ko-KR" altLang="en-US" sz="1800"/>
          </a:p>
        </p:txBody>
      </p:sp>
      <p:sp>
        <p:nvSpPr>
          <p:cNvPr id="985095" name="Rectangle 1031"/>
          <p:cNvSpPr>
            <a:spLocks noChangeArrowheads="1"/>
          </p:cNvSpPr>
          <p:nvPr/>
        </p:nvSpPr>
        <p:spPr bwMode="auto">
          <a:xfrm>
            <a:off x="1352550" y="1952625"/>
            <a:ext cx="6924675" cy="417195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struct file_operations {  </a:t>
            </a:r>
            <a:r>
              <a:rPr lang="en-US" altLang="ko-KR" sz="1200" b="1">
                <a:solidFill>
                  <a:schemeClr val="hlink"/>
                </a:solidFill>
                <a:ea typeface="굴림" pitchFamily="50" charset="-127"/>
              </a:rPr>
              <a:t>/* </a:t>
            </a:r>
            <a:r>
              <a:rPr kumimoji="1" lang="ko-KR" altLang="en-US" sz="1200" b="1">
                <a:solidFill>
                  <a:schemeClr val="hlink"/>
                </a:solidFill>
                <a:ea typeface="굴림" pitchFamily="50" charset="-127"/>
              </a:rPr>
              <a:t>&lt;</a:t>
            </a:r>
            <a:r>
              <a:rPr kumimoji="1" lang="en-US" altLang="ko-KR" sz="1200" b="1">
                <a:solidFill>
                  <a:schemeClr val="hlink"/>
                </a:solidFill>
                <a:ea typeface="굴림" pitchFamily="50" charset="-127"/>
              </a:rPr>
              <a:t>linux/fs.h&gt; */</a:t>
            </a:r>
            <a:endParaRPr lang="en-US" altLang="ko-KR" sz="1200" b="1">
              <a:solidFill>
                <a:schemeClr val="hlink"/>
              </a:solidFill>
              <a:ea typeface="굴림" pitchFamily="50" charset="-127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struct module *owner;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loff_t (*llseek) (struct file *, loff_t, int);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ssize_t (*read) (struct file *, char *, size_t, loff_t *);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ssize_t (*write) (struct file *, const char *, size_t, loff_t *);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int (*readdir) (struct file *, void *, filldir_t);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unsigned int (*poll) (struct file *, struct poll_table_struct *);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int (*ioctl) (struct inode *, struct file *, unsigned int, unsigned long);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int (*mmap) (struct file *, struct vm_area_struct *);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int (*open) (struct inode *, struct file *);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int (*flush) (struct file *);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int (*release) (struct inode *, struct file *);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int (*fsync) (struct file *, struct dentry *, int datasync);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int (*fasync) (int, struct file *, int);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int (*lock) (struct file *, int, struct file_lock *);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ssize_t (*readv) (struct file *, const struct iovec *, unsigned long, loff_t *);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	ssize_t (*writev) (struct file *, const struct iovec *, unsigned long, loff_t *);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ko-KR" sz="1200" b="1">
                <a:solidFill>
                  <a:srgbClr val="000099"/>
                </a:solidFill>
                <a:ea typeface="굴림" pitchFamily="50" charset="-127"/>
              </a:rPr>
              <a:t>};</a:t>
            </a:r>
          </a:p>
          <a:p>
            <a:pPr algn="just" eaLnBrk="1" latinLnBrk="1" hangingPunct="1"/>
            <a:endParaRPr kumimoji="1" lang="en-US" altLang="ko-KR" sz="600" b="1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42" name="Rectangle 1030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Device Driver </a:t>
            </a:r>
            <a:r>
              <a:rPr lang="ko-KR" altLang="en-US" dirty="0">
                <a:ea typeface="굴림" pitchFamily="50" charset="-127"/>
              </a:rPr>
              <a:t>작성(6)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987143" name="Rectangle 10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File operations</a:t>
            </a:r>
          </a:p>
          <a:p>
            <a:endParaRPr lang="en-US" altLang="ko-KR" dirty="0">
              <a:ea typeface="굴림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8C24-7BA4-4751-989B-569EAE6EB4CA}" type="slidenum">
              <a:rPr lang="ko-KR" altLang="en-US"/>
              <a:pPr/>
              <a:t>7</a:t>
            </a:fld>
            <a:endParaRPr lang="ko-KR" altLang="en-US" sz="1800"/>
          </a:p>
        </p:txBody>
      </p:sp>
      <p:sp>
        <p:nvSpPr>
          <p:cNvPr id="987140" name="Text Box 1028"/>
          <p:cNvSpPr txBox="1">
            <a:spLocks noChangeArrowheads="1"/>
          </p:cNvSpPr>
          <p:nvPr/>
        </p:nvSpPr>
        <p:spPr bwMode="auto">
          <a:xfrm>
            <a:off x="1123950" y="2543075"/>
            <a:ext cx="7105650" cy="3478213"/>
          </a:xfrm>
          <a:prstGeom prst="rect">
            <a:avLst/>
          </a:prstGeom>
          <a:solidFill>
            <a:srgbClr val="CCFF99"/>
          </a:solidFill>
          <a:ln w="6350" cap="sq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46032" rIns="46800" bIns="46032" anchorCtr="1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loff_t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(</a:t>
            </a:r>
            <a:r>
              <a:rPr kumimoji="1" lang="en-US" altLang="ko-KR" sz="1600" b="1" dirty="0">
                <a:solidFill>
                  <a:schemeClr val="tx1"/>
                </a:solidFill>
                <a:ea typeface="굴림" pitchFamily="50" charset="-127"/>
              </a:rPr>
              <a:t>*</a:t>
            </a:r>
            <a:r>
              <a:rPr kumimoji="1" lang="en-US" altLang="ko-KR" sz="1600" b="1" dirty="0" err="1">
                <a:solidFill>
                  <a:schemeClr val="tx1"/>
                </a:solidFill>
                <a:ea typeface="굴림" pitchFamily="50" charset="-127"/>
              </a:rPr>
              <a:t>llseek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)(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file *,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loff_t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,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);</a:t>
            </a:r>
          </a:p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sz="1600" dirty="0">
                <a:solidFill>
                  <a:schemeClr val="tx1"/>
                </a:solidFill>
                <a:ea typeface="굴림" pitchFamily="50" charset="-127"/>
              </a:rPr>
              <a:t>현재의 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read/write </a:t>
            </a:r>
            <a:r>
              <a:rPr kumimoji="1" lang="ko-KR" altLang="en-US" sz="1600" dirty="0">
                <a:solidFill>
                  <a:schemeClr val="tx1"/>
                </a:solidFill>
                <a:ea typeface="굴림" pitchFamily="50" charset="-127"/>
              </a:rPr>
              <a:t>위치를 옮긴다.    </a:t>
            </a:r>
          </a:p>
          <a:p>
            <a:pPr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ssize_t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(</a:t>
            </a:r>
            <a:r>
              <a:rPr kumimoji="1" lang="en-US" altLang="ko-KR" sz="1600" b="1" dirty="0">
                <a:solidFill>
                  <a:schemeClr val="tx1"/>
                </a:solidFill>
                <a:ea typeface="굴림" pitchFamily="50" charset="-127"/>
              </a:rPr>
              <a:t>*read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)(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file *, char *,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size_t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,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loff_t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*);</a:t>
            </a:r>
          </a:p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sz="1600" dirty="0">
                <a:solidFill>
                  <a:schemeClr val="tx1"/>
                </a:solidFill>
                <a:ea typeface="굴림" pitchFamily="50" charset="-127"/>
              </a:rPr>
              <a:t>디바이스에서 데이터를 가져오기 위해서 사용</a:t>
            </a:r>
          </a:p>
          <a:p>
            <a:pPr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ssize_t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(</a:t>
            </a:r>
            <a:r>
              <a:rPr kumimoji="1" lang="en-US" altLang="ko-KR" sz="1600" b="1" dirty="0">
                <a:solidFill>
                  <a:schemeClr val="tx1"/>
                </a:solidFill>
                <a:ea typeface="굴림" pitchFamily="50" charset="-127"/>
              </a:rPr>
              <a:t>*write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)(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file*, const char*,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size_t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,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loff_t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*);</a:t>
            </a:r>
          </a:p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sz="1600" dirty="0">
                <a:solidFill>
                  <a:schemeClr val="tx1"/>
                </a:solidFill>
                <a:ea typeface="굴림" pitchFamily="50" charset="-127"/>
              </a:rPr>
              <a:t>디바이스에 데이터를 쓰기 위해서 사용</a:t>
            </a:r>
          </a:p>
          <a:p>
            <a:pPr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(</a:t>
            </a:r>
            <a:r>
              <a:rPr kumimoji="1" lang="en-US" altLang="ko-KR" sz="1600" b="1" dirty="0">
                <a:solidFill>
                  <a:schemeClr val="tx1"/>
                </a:solidFill>
                <a:ea typeface="굴림" pitchFamily="50" charset="-127"/>
              </a:rPr>
              <a:t>*</a:t>
            </a:r>
            <a:r>
              <a:rPr kumimoji="1" lang="en-US" altLang="ko-KR" sz="1600" b="1" dirty="0" err="1">
                <a:solidFill>
                  <a:schemeClr val="tx1"/>
                </a:solidFill>
                <a:ea typeface="굴림" pitchFamily="50" charset="-127"/>
              </a:rPr>
              <a:t>readdir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)(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file *, void *,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filldir_t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);</a:t>
            </a:r>
          </a:p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sz="1600" dirty="0" err="1">
                <a:solidFill>
                  <a:schemeClr val="tx1"/>
                </a:solidFill>
                <a:ea typeface="굴림" pitchFamily="50" charset="-127"/>
              </a:rPr>
              <a:t>디렉토리를</a:t>
            </a:r>
            <a:r>
              <a:rPr kumimoji="1" lang="ko-KR" altLang="en-US" sz="1600" dirty="0">
                <a:solidFill>
                  <a:schemeClr val="tx1"/>
                </a:solidFill>
                <a:ea typeface="굴림" pitchFamily="50" charset="-127"/>
              </a:rPr>
              <a:t> 다룰 때 사용</a:t>
            </a:r>
          </a:p>
          <a:p>
            <a:pPr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unsigned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(</a:t>
            </a:r>
            <a:r>
              <a:rPr kumimoji="1" lang="en-US" altLang="ko-KR" sz="1600" b="1" dirty="0">
                <a:solidFill>
                  <a:schemeClr val="tx1"/>
                </a:solidFill>
                <a:ea typeface="굴림" pitchFamily="50" charset="-127"/>
              </a:rPr>
              <a:t>*poll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)(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file*,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poll_table_struct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*);</a:t>
            </a:r>
          </a:p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sz="1600" dirty="0">
                <a:solidFill>
                  <a:schemeClr val="tx1"/>
                </a:solidFill>
                <a:ea typeface="굴림" pitchFamily="50" charset="-127"/>
              </a:rPr>
              <a:t>현재 프로세스를 대기 큐에 넣기 위해서 사용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Device Driver </a:t>
            </a:r>
            <a:r>
              <a:rPr lang="ko-KR" altLang="en-US" dirty="0">
                <a:ea typeface="굴림" pitchFamily="50" charset="-127"/>
              </a:rPr>
              <a:t>작성(7)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988163" name="Rectangle 1027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848600" cy="541338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File operations </a:t>
            </a:r>
          </a:p>
          <a:p>
            <a:pPr lvl="1"/>
            <a:endParaRPr lang="ko-KR" altLang="en-US" dirty="0">
              <a:ea typeface="굴림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B452-3539-4044-B2EF-424502C6DE79}" type="slidenum">
              <a:rPr lang="ko-KR" altLang="en-US"/>
              <a:pPr/>
              <a:t>8</a:t>
            </a:fld>
            <a:endParaRPr lang="ko-KR" altLang="en-US" sz="1800"/>
          </a:p>
        </p:txBody>
      </p:sp>
      <p:sp>
        <p:nvSpPr>
          <p:cNvPr id="988164" name="Text Box 1028"/>
          <p:cNvSpPr txBox="1">
            <a:spLocks noChangeArrowheads="1"/>
          </p:cNvSpPr>
          <p:nvPr/>
        </p:nvSpPr>
        <p:spPr bwMode="auto">
          <a:xfrm>
            <a:off x="1279525" y="2041525"/>
            <a:ext cx="7073900" cy="3429000"/>
          </a:xfrm>
          <a:prstGeom prst="rect">
            <a:avLst/>
          </a:prstGeom>
          <a:solidFill>
            <a:srgbClr val="CCFF99"/>
          </a:solidFill>
          <a:ln w="6350" cap="sq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46032" rIns="92063" bIns="46032" anchorCtr="1">
            <a:spAutoFit/>
          </a:bodyPr>
          <a:lstStyle/>
          <a:p>
            <a:pPr lvl="1" algn="l" eaLnBrk="1" hangingPunct="1"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(</a:t>
            </a:r>
            <a:r>
              <a:rPr kumimoji="1" lang="en-US" altLang="ko-KR" sz="1600" b="1" dirty="0">
                <a:solidFill>
                  <a:schemeClr val="tx1"/>
                </a:solidFill>
                <a:ea typeface="굴림" pitchFamily="50" charset="-127"/>
              </a:rPr>
              <a:t>*</a:t>
            </a:r>
            <a:r>
              <a:rPr kumimoji="1" lang="en-US" altLang="ko-KR" sz="1600" b="1" dirty="0" err="1">
                <a:solidFill>
                  <a:schemeClr val="tx1"/>
                </a:solidFill>
                <a:ea typeface="굴림" pitchFamily="50" charset="-127"/>
              </a:rPr>
              <a:t>ioctl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) (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inode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*,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file *, unsigned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, unsigned long);</a:t>
            </a:r>
          </a:p>
          <a:p>
            <a:pPr lvl="2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</a:pP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sz="1600" dirty="0" smtClean="0">
                <a:solidFill>
                  <a:schemeClr val="tx1"/>
                </a:solidFill>
                <a:ea typeface="굴림" pitchFamily="50" charset="-127"/>
              </a:rPr>
              <a:t>디</a:t>
            </a:r>
            <a:r>
              <a:rPr kumimoji="1" lang="ko-KR" altLang="en-US" sz="1600" dirty="0" smtClean="0">
                <a:ea typeface="굴림" pitchFamily="50" charset="-127"/>
              </a:rPr>
              <a:t>바이</a:t>
            </a:r>
            <a:r>
              <a:rPr kumimoji="1" lang="ko-KR" altLang="en-US" sz="1600" dirty="0" smtClean="0">
                <a:solidFill>
                  <a:schemeClr val="tx1"/>
                </a:solidFill>
                <a:ea typeface="굴림" pitchFamily="50" charset="-127"/>
              </a:rPr>
              <a:t>스에 </a:t>
            </a:r>
            <a:r>
              <a:rPr kumimoji="1" lang="ko-KR" altLang="en-US" sz="1600" dirty="0">
                <a:solidFill>
                  <a:schemeClr val="tx1"/>
                </a:solidFill>
                <a:ea typeface="굴림" pitchFamily="50" charset="-127"/>
              </a:rPr>
              <a:t>종속적인 명령을 만들기 위해 사용</a:t>
            </a:r>
          </a:p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(</a:t>
            </a:r>
            <a:r>
              <a:rPr kumimoji="1" lang="en-US" altLang="ko-KR" sz="1600" b="1" dirty="0">
                <a:solidFill>
                  <a:schemeClr val="tx1"/>
                </a:solidFill>
                <a:ea typeface="굴림" pitchFamily="50" charset="-127"/>
              </a:rPr>
              <a:t>*</a:t>
            </a:r>
            <a:r>
              <a:rPr kumimoji="1" lang="en-US" altLang="ko-KR" sz="1600" b="1" dirty="0" err="1">
                <a:solidFill>
                  <a:schemeClr val="tx1"/>
                </a:solidFill>
                <a:ea typeface="굴림" pitchFamily="50" charset="-127"/>
              </a:rPr>
              <a:t>mmap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) (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file *,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vm_area_struct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*);</a:t>
            </a:r>
          </a:p>
          <a:p>
            <a:pPr lvl="2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</a:pP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sz="1600" dirty="0">
                <a:solidFill>
                  <a:schemeClr val="tx1"/>
                </a:solidFill>
                <a:ea typeface="굴림" pitchFamily="50" charset="-127"/>
              </a:rPr>
              <a:t>디바이스 메모리를 프로세스 메모리에 </a:t>
            </a:r>
            <a:r>
              <a:rPr kumimoji="1" lang="ko-KR" altLang="en-US" sz="1600" dirty="0" err="1">
                <a:solidFill>
                  <a:schemeClr val="tx1"/>
                </a:solidFill>
                <a:ea typeface="굴림" pitchFamily="50" charset="-127"/>
              </a:rPr>
              <a:t>매핑</a:t>
            </a:r>
            <a:endParaRPr kumimoji="1" lang="ko-KR" altLang="en-US" sz="1600" dirty="0">
              <a:solidFill>
                <a:schemeClr val="tx1"/>
              </a:solidFill>
              <a:ea typeface="굴림" pitchFamily="50" charset="-127"/>
            </a:endParaRPr>
          </a:p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(</a:t>
            </a:r>
            <a:r>
              <a:rPr kumimoji="1" lang="en-US" altLang="ko-KR" sz="1600" b="1" dirty="0">
                <a:solidFill>
                  <a:schemeClr val="tx1"/>
                </a:solidFill>
                <a:ea typeface="굴림" pitchFamily="50" charset="-127"/>
              </a:rPr>
              <a:t>*open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) (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inode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*,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file *);</a:t>
            </a:r>
          </a:p>
          <a:p>
            <a:pPr lvl="2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</a:pP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sz="1600" dirty="0">
                <a:solidFill>
                  <a:schemeClr val="tx1"/>
                </a:solidFill>
                <a:ea typeface="굴림" pitchFamily="50" charset="-127"/>
              </a:rPr>
              <a:t>디바이스 </a:t>
            </a:r>
            <a:r>
              <a:rPr kumimoji="1" lang="ko-KR" altLang="en-US" sz="1600" dirty="0" err="1">
                <a:solidFill>
                  <a:schemeClr val="tx1"/>
                </a:solidFill>
                <a:ea typeface="굴림" pitchFamily="50" charset="-127"/>
              </a:rPr>
              <a:t>노드에</a:t>
            </a:r>
            <a:r>
              <a:rPr kumimoji="1" lang="ko-KR" altLang="en-US" sz="1600" dirty="0">
                <a:solidFill>
                  <a:schemeClr val="tx1"/>
                </a:solidFill>
                <a:ea typeface="굴림" pitchFamily="50" charset="-127"/>
              </a:rPr>
              <a:t> 의해 수행되는 </a:t>
            </a:r>
            <a:r>
              <a:rPr kumimoji="1" lang="ko-KR" altLang="en-US" sz="1600" dirty="0" err="1">
                <a:solidFill>
                  <a:schemeClr val="tx1"/>
                </a:solidFill>
                <a:ea typeface="굴림" pitchFamily="50" charset="-127"/>
              </a:rPr>
              <a:t>첫번째</a:t>
            </a:r>
            <a:r>
              <a:rPr kumimoji="1" lang="ko-KR" altLang="en-US" sz="1600" dirty="0">
                <a:solidFill>
                  <a:schemeClr val="tx1"/>
                </a:solidFill>
                <a:ea typeface="굴림" pitchFamily="50" charset="-127"/>
              </a:rPr>
              <a:t> 동작</a:t>
            </a:r>
          </a:p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(</a:t>
            </a:r>
            <a:r>
              <a:rPr kumimoji="1" lang="en-US" altLang="ko-KR" sz="1600" b="1" dirty="0">
                <a:solidFill>
                  <a:schemeClr val="tx1"/>
                </a:solidFill>
                <a:ea typeface="굴림" pitchFamily="50" charset="-127"/>
              </a:rPr>
              <a:t>*flush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) (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file *);</a:t>
            </a:r>
          </a:p>
          <a:p>
            <a:pPr lvl="2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</a:pP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sz="1600" dirty="0">
                <a:solidFill>
                  <a:schemeClr val="tx1"/>
                </a:solidFill>
                <a:ea typeface="굴림" pitchFamily="50" charset="-127"/>
              </a:rPr>
              <a:t>디바이스를 닫기 전에 모든 데이터를 쓴다.</a:t>
            </a:r>
          </a:p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(</a:t>
            </a:r>
            <a:r>
              <a:rPr kumimoji="1" lang="en-US" altLang="ko-KR" sz="1600" b="1" dirty="0">
                <a:solidFill>
                  <a:schemeClr val="tx1"/>
                </a:solidFill>
                <a:ea typeface="굴림" pitchFamily="50" charset="-127"/>
              </a:rPr>
              <a:t>*release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) (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inode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*, </a:t>
            </a:r>
            <a:r>
              <a:rPr kumimoji="1" lang="en-US" altLang="ko-KR" sz="1600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</a:rPr>
              <a:t> file *);</a:t>
            </a:r>
          </a:p>
          <a:p>
            <a:pPr lvl="2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</a:pPr>
            <a:r>
              <a:rPr kumimoji="1" lang="en-US" altLang="ko-KR" sz="1600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sz="1600" dirty="0">
                <a:solidFill>
                  <a:schemeClr val="tx1"/>
                </a:solidFill>
                <a:ea typeface="굴림" pitchFamily="50" charset="-127"/>
              </a:rPr>
              <a:t>디바이스를 닫을 때 수행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Device Driver </a:t>
            </a:r>
            <a:r>
              <a:rPr lang="ko-KR" altLang="en-US" dirty="0">
                <a:ea typeface="굴림" pitchFamily="50" charset="-127"/>
              </a:rPr>
              <a:t>작성(8)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989187" name="Rectangle 1027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848600" cy="696913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File operations </a:t>
            </a:r>
          </a:p>
          <a:p>
            <a:pPr lvl="1"/>
            <a:endParaRPr lang="ko-KR" altLang="en-US" dirty="0">
              <a:ea typeface="굴림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9D8-F836-400E-83D8-595F92A28A9C}" type="slidenum">
              <a:rPr lang="ko-KR" altLang="en-US"/>
              <a:pPr/>
              <a:t>9</a:t>
            </a:fld>
            <a:endParaRPr lang="ko-KR" altLang="en-US" sz="1800"/>
          </a:p>
        </p:txBody>
      </p:sp>
      <p:sp>
        <p:nvSpPr>
          <p:cNvPr id="989188" name="Text Box 1028"/>
          <p:cNvSpPr txBox="1">
            <a:spLocks noChangeArrowheads="1"/>
          </p:cNvSpPr>
          <p:nvPr/>
        </p:nvSpPr>
        <p:spPr bwMode="auto">
          <a:xfrm>
            <a:off x="1257300" y="1995488"/>
            <a:ext cx="7124700" cy="3527750"/>
          </a:xfrm>
          <a:prstGeom prst="rect">
            <a:avLst/>
          </a:prstGeom>
          <a:solidFill>
            <a:srgbClr val="CCFF99"/>
          </a:solidFill>
          <a:ln w="6350" cap="sq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lIns="0" tIns="46032" rIns="92063" bIns="46032" anchorCtr="1">
            <a:spAutoFit/>
          </a:bodyPr>
          <a:lstStyle/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(*</a:t>
            </a:r>
            <a:r>
              <a:rPr kumimoji="1" lang="en-US" altLang="ko-KR" b="1" dirty="0" err="1">
                <a:solidFill>
                  <a:schemeClr val="tx1"/>
                </a:solidFill>
                <a:ea typeface="굴림" pitchFamily="50" charset="-127"/>
              </a:rPr>
              <a:t>fsync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) (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file *,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dentry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*);</a:t>
            </a:r>
          </a:p>
          <a:p>
            <a:pPr lvl="2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dirty="0">
                <a:solidFill>
                  <a:schemeClr val="tx1"/>
                </a:solidFill>
                <a:ea typeface="굴림" pitchFamily="50" charset="-127"/>
              </a:rPr>
              <a:t>버퍼에 있는 데이터를 모두 디바이스에 쓴다</a:t>
            </a:r>
          </a:p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(*</a:t>
            </a:r>
            <a:r>
              <a:rPr kumimoji="1" lang="en-US" altLang="ko-KR" b="1" dirty="0" err="1">
                <a:solidFill>
                  <a:schemeClr val="tx1"/>
                </a:solidFill>
                <a:ea typeface="굴림" pitchFamily="50" charset="-127"/>
              </a:rPr>
              <a:t>fasync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) (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,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file *,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);</a:t>
            </a:r>
          </a:p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(*</a:t>
            </a:r>
            <a:r>
              <a:rPr kumimoji="1" lang="en-US" altLang="ko-KR" b="1" dirty="0" err="1">
                <a:solidFill>
                  <a:schemeClr val="tx1"/>
                </a:solidFill>
                <a:ea typeface="굴림" pitchFamily="50" charset="-127"/>
              </a:rPr>
              <a:t>check_media_change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) (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kdev_t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dev);</a:t>
            </a:r>
          </a:p>
          <a:p>
            <a:pPr lvl="2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dirty="0">
                <a:solidFill>
                  <a:schemeClr val="tx1"/>
                </a:solidFill>
                <a:ea typeface="굴림" pitchFamily="50" charset="-127"/>
              </a:rPr>
              <a:t>블록 디바이스에서 사용, 제거 가능한 미디어에 사용</a:t>
            </a:r>
          </a:p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(*</a:t>
            </a:r>
            <a:r>
              <a:rPr kumimoji="1" lang="en-US" altLang="ko-KR" b="1" dirty="0">
                <a:solidFill>
                  <a:schemeClr val="tx1"/>
                </a:solidFill>
                <a:ea typeface="굴림" pitchFamily="50" charset="-127"/>
              </a:rPr>
              <a:t>revalidate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) (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kdev_t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dev);</a:t>
            </a:r>
          </a:p>
          <a:p>
            <a:pPr lvl="2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dirty="0">
                <a:solidFill>
                  <a:schemeClr val="tx1"/>
                </a:solidFill>
                <a:ea typeface="굴림" pitchFamily="50" charset="-127"/>
              </a:rPr>
              <a:t>블록 디바이스에서 사용, 버퍼 </a:t>
            </a:r>
            <a:r>
              <a:rPr kumimoji="1" lang="ko-KR" altLang="en-US" dirty="0" err="1">
                <a:solidFill>
                  <a:schemeClr val="tx1"/>
                </a:solidFill>
                <a:ea typeface="굴림" pitchFamily="50" charset="-127"/>
              </a:rPr>
              <a:t>캐쉬의</a:t>
            </a:r>
            <a:r>
              <a:rPr kumimoji="1" lang="ko-KR" altLang="en-US" dirty="0">
                <a:solidFill>
                  <a:schemeClr val="tx1"/>
                </a:solidFill>
                <a:ea typeface="굴림" pitchFamily="50" charset="-127"/>
              </a:rPr>
              <a:t> 관리와 상관</a:t>
            </a:r>
          </a:p>
          <a:p>
            <a:pPr lvl="1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ko-KR" altLang="en-US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(*</a:t>
            </a:r>
            <a:r>
              <a:rPr kumimoji="1" lang="en-US" altLang="ko-KR" b="1" dirty="0">
                <a:solidFill>
                  <a:schemeClr val="tx1"/>
                </a:solidFill>
                <a:ea typeface="굴림" pitchFamily="50" charset="-127"/>
              </a:rPr>
              <a:t>lock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) (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file *,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int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,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struct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file_lock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*);</a:t>
            </a:r>
          </a:p>
          <a:p>
            <a:pPr lvl="2" algn="l" eaLnBrk="1" hangingPunct="1">
              <a:lnSpc>
                <a:spcPct val="120000"/>
              </a:lnSpc>
              <a:spcBef>
                <a:spcPct val="20000"/>
              </a:spcBef>
              <a:buClr>
                <a:srgbClr val="808080"/>
              </a:buClr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  <a:sym typeface="Wingdings" pitchFamily="2" charset="2"/>
              </a:rPr>
              <a:t></a:t>
            </a:r>
            <a:r>
              <a:rPr kumimoji="1" lang="ko-KR" altLang="en-US" dirty="0">
                <a:solidFill>
                  <a:schemeClr val="tx1"/>
                </a:solidFill>
                <a:ea typeface="굴림" pitchFamily="50" charset="-127"/>
              </a:rPr>
              <a:t>파일에 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lock</a:t>
            </a:r>
            <a:r>
              <a:rPr kumimoji="1" lang="ko-KR" altLang="en-US" dirty="0">
                <a:solidFill>
                  <a:schemeClr val="tx1"/>
                </a:solidFill>
                <a:ea typeface="굴림" pitchFamily="50" charset="-127"/>
              </a:rPr>
              <a:t>을 걸기 위해서 사용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1744</Words>
  <Application>Microsoft Office PowerPoint</Application>
  <PresentationFormat>화면 슬라이드 쇼(4:3)</PresentationFormat>
  <Paragraphs>434</Paragraphs>
  <Slides>23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흐름</vt:lpstr>
      <vt:lpstr>망고100 보드로 놀아보자-14</vt:lpstr>
      <vt:lpstr>Device Driver 작성(1)</vt:lpstr>
      <vt:lpstr>Device Driver 작성(2)</vt:lpstr>
      <vt:lpstr>Device Driver 작성(3)</vt:lpstr>
      <vt:lpstr>Device Driver 작성(4)</vt:lpstr>
      <vt:lpstr>Device Driver 작성(5)</vt:lpstr>
      <vt:lpstr>Device Driver 작성(6)</vt:lpstr>
      <vt:lpstr>Device Driver 작성(7)</vt:lpstr>
      <vt:lpstr>Device Driver 작성(8)</vt:lpstr>
      <vt:lpstr>Device Driver 작성(9)</vt:lpstr>
      <vt:lpstr>Device Driver 작성(10)</vt:lpstr>
      <vt:lpstr>Device Driver 작성(11)</vt:lpstr>
      <vt:lpstr>Device Driver 작성(12)</vt:lpstr>
      <vt:lpstr>Device Driver 작성(11)</vt:lpstr>
      <vt:lpstr>드라이버 컴파일/로딩/노드 생성</vt:lpstr>
      <vt:lpstr>module 파일시스템에 포함방법 (저장장치를 이용하는 방법)</vt:lpstr>
      <vt:lpstr>장치파일 등록(1/2)</vt:lpstr>
      <vt:lpstr>장치파일 등록(2/2)</vt:lpstr>
      <vt:lpstr>Open 의 이해</vt:lpstr>
      <vt:lpstr>Application Program 작성</vt:lpstr>
      <vt:lpstr>Application Program 작성</vt:lpstr>
      <vt:lpstr>Application Program 컴파일/적재 </vt:lpstr>
      <vt:lpstr>Application 실행 방법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놀아보자-14</dc:title>
  <dc:creator>icanjji</dc:creator>
  <cp:lastModifiedBy>icanjji</cp:lastModifiedBy>
  <cp:revision>1</cp:revision>
  <dcterms:created xsi:type="dcterms:W3CDTF">2010-08-26T15:39:08Z</dcterms:created>
  <dcterms:modified xsi:type="dcterms:W3CDTF">2010-08-26T15:41:12Z</dcterms:modified>
</cp:coreProperties>
</file>