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01A3A-8365-450A-BF32-EB88495467D3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BB3AA-EC45-4A02-AFC9-7228FCE3C71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CCD77-5331-4F7C-8013-48D9862F0A38}" type="slidenum">
              <a:rPr lang="ko-KR" altLang="en-US"/>
              <a:pPr/>
              <a:t>2</a:t>
            </a:fld>
            <a:endParaRPr lang="ko-KR" altLang="en-US" dirty="0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381" y="4334370"/>
            <a:ext cx="6130879" cy="41237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32" tIns="45016" rIns="90032" bIns="45016"/>
          <a:lstStyle/>
          <a:p>
            <a:endParaRPr lang="ko-KR" altLang="en-US" dirty="0"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D86D3-02B4-4F18-81C6-7C5420C36B84}" type="slidenum">
              <a:rPr lang="ko-KR" altLang="en-US"/>
              <a:pPr/>
              <a:t>3</a:t>
            </a:fld>
            <a:endParaRPr lang="ko-KR" altLang="en-US" dirty="0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5175" cy="3430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8" y="4343144"/>
            <a:ext cx="5028986" cy="41150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032" tIns="45016" rIns="90032" bIns="45016"/>
          <a:lstStyle/>
          <a:p>
            <a:r>
              <a:rPr lang="en-US" altLang="ko-KR" dirty="0">
                <a:ea typeface="굴림" pitchFamily="50" charset="-127"/>
              </a:rPr>
              <a:t>GPL : General Public License</a:t>
            </a:r>
          </a:p>
          <a:p>
            <a:r>
              <a:rPr lang="en-US" altLang="ko-KR" dirty="0">
                <a:ea typeface="굴림" pitchFamily="50" charset="-127"/>
              </a:rPr>
              <a:t>FSF: Free Software Foundation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9EA3-7CD7-45A5-BA83-AB0F383DC316}" type="datetimeFigureOut">
              <a:rPr lang="ko-KR" altLang="en-US" smtClean="0"/>
              <a:t>2010-07-30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0DA19-151F-44AC-9B3A-195EB88568C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ngoboard.com/" TargetMode="External"/><Relationship Id="rId2" Type="http://schemas.openxmlformats.org/officeDocument/2006/relationships/hyperlink" Target="http://cafe.naver.com/embeddedcrazyboy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afe.naver.com/embeddedcrazyboys/570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ux.org/dist/kernel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보드로 놀아보자</a:t>
            </a:r>
            <a:r>
              <a:rPr lang="en-US" altLang="ko-KR" dirty="0" smtClean="0"/>
              <a:t>-1</a:t>
            </a:r>
            <a:br>
              <a:rPr lang="en-US" altLang="ko-KR" dirty="0" smtClean="0"/>
            </a:br>
            <a:r>
              <a:rPr lang="en-US" altLang="ko-KR" dirty="0" smtClean="0"/>
              <a:t>(u-</a:t>
            </a:r>
            <a:r>
              <a:rPr lang="en-US" altLang="ko-KR" dirty="0" err="1" smtClean="0"/>
              <a:t>boot,linux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kernel,Android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208912" cy="1752600"/>
          </a:xfrm>
        </p:spPr>
        <p:txBody>
          <a:bodyPr/>
          <a:lstStyle/>
          <a:p>
            <a:endParaRPr lang="en-US" altLang="ko-KR" dirty="0" smtClean="0">
              <a:hlinkClick r:id="rId2"/>
            </a:endParaRPr>
          </a:p>
          <a:p>
            <a:r>
              <a:rPr lang="en-US" altLang="ko-KR" dirty="0" smtClean="0">
                <a:hlinkClick r:id="rId2"/>
              </a:rPr>
              <a:t>http://cafe.naver.com/embeddedcrazyboys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http://www.mangoboard.com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하드웨어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6" name="그림 5" descr="망고100-Bott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4968552" cy="3384376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475656" y="4797152"/>
          <a:ext cx="62108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2874784"/>
                <a:gridCol w="480392"/>
                <a:gridCol w="2567608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Micro-SD card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HDMI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B2B</a:t>
                      </a:r>
                      <a:r>
                        <a:rPr lang="en-US" altLang="ko-KR" baseline="0" dirty="0" smtClean="0"/>
                        <a:t> Expansion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40Pin ZIF</a:t>
                      </a:r>
                      <a:r>
                        <a:rPr lang="en-US" altLang="ko-KR" baseline="0" dirty="0" smtClean="0"/>
                        <a:t> ATA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943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RTC</a:t>
                      </a:r>
                      <a:r>
                        <a:rPr lang="en-US" altLang="ko-KR" baseline="0" dirty="0" smtClean="0"/>
                        <a:t> Battery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6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20Pin Camera</a:t>
                      </a:r>
                      <a:r>
                        <a:rPr lang="en-US" altLang="ko-KR" baseline="0" dirty="0" smtClean="0"/>
                        <a:t> Expansion Connector</a:t>
                      </a:r>
                      <a:endParaRPr lang="ko-KR" alt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구조도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망고100-구조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5720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부팅과정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s5pc100-부팅과정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5731510" cy="3947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 </a:t>
            </a:r>
            <a:r>
              <a:rPr lang="en-US" altLang="ko-KR" dirty="0" smtClean="0"/>
              <a:t>Mode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mango100-부트옵션스위치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5731510" cy="3344711"/>
          </a:xfrm>
          <a:prstGeom prst="rect">
            <a:avLst/>
          </a:prstGeom>
          <a:ln>
            <a:solidFill>
              <a:srgbClr val="92D050"/>
            </a:solidFill>
          </a:ln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6516216" y="2852936"/>
          <a:ext cx="2139315" cy="1066800"/>
        </p:xfrm>
        <a:graphic>
          <a:graphicData uri="http://schemas.openxmlformats.org/drawingml/2006/table">
            <a:tbl>
              <a:tblPr/>
              <a:tblGrid>
                <a:gridCol w="428625"/>
                <a:gridCol w="810260"/>
                <a:gridCol w="900430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#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SW100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SW101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XOM0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NFMOD0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2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NFMOD1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3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XOM2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NFMOD2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4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XOM3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NFMOD3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5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XOM4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NFMOD4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6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>
                          <a:latin typeface="맑은 고딕"/>
                          <a:ea typeface="맑은 고딕"/>
                          <a:cs typeface="굴림"/>
                        </a:rPr>
                        <a:t>NC</a:t>
                      </a:r>
                      <a:endParaRPr lang="ko-KR" sz="100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맑은 고딕"/>
                          <a:ea typeface="맑은 고딕"/>
                          <a:cs typeface="굴림"/>
                        </a:rPr>
                        <a:t>NFMOD5</a:t>
                      </a:r>
                      <a:endParaRPr lang="ko-KR" sz="1000" dirty="0"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S5PC100 </a:t>
            </a:r>
            <a:r>
              <a:rPr lang="ko-KR" altLang="en-US" dirty="0" smtClean="0"/>
              <a:t>부팅 모드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5054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부팅모드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USB Boot Mode</a:t>
            </a:r>
          </a:p>
          <a:p>
            <a:r>
              <a:rPr lang="en-US" altLang="ko-KR" dirty="0" smtClean="0"/>
              <a:t>Nand Boot Mode</a:t>
            </a:r>
          </a:p>
          <a:p>
            <a:r>
              <a:rPr lang="en-US" altLang="ko-KR" dirty="0" smtClean="0"/>
              <a:t>SD Boot Mode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USB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mango100-usbboot-dip설정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772816"/>
            <a:ext cx="590465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Nand Boot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115616" y="1700808"/>
          <a:ext cx="1296144" cy="648072"/>
        </p:xfrm>
        <a:graphic>
          <a:graphicData uri="http://schemas.openxmlformats.org/drawingml/2006/table">
            <a:tbl>
              <a:tblPr/>
              <a:tblGrid>
                <a:gridCol w="239792"/>
                <a:gridCol w="192256"/>
                <a:gridCol w="216024"/>
                <a:gridCol w="216024"/>
                <a:gridCol w="216024"/>
                <a:gridCol w="216024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3068960"/>
            <a:ext cx="2937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u="sng" dirty="0"/>
              <a:t>‘OM[2:1]=0b00</a:t>
            </a:r>
            <a:r>
              <a:rPr lang="en-US" altLang="ko-KR" u="sng" dirty="0" smtClean="0"/>
              <a:t>’</a:t>
            </a:r>
          </a:p>
          <a:p>
            <a:r>
              <a:rPr lang="en-US" altLang="ko-KR" dirty="0"/>
              <a:t>‘</a:t>
            </a:r>
            <a:r>
              <a:rPr lang="en-US" altLang="ko-KR" u="sng" dirty="0"/>
              <a:t>NFMOD[2:0]=0b110</a:t>
            </a:r>
            <a:r>
              <a:rPr lang="en-US" altLang="ko-KR" u="sng" dirty="0" smtClean="0"/>
              <a:t>’</a:t>
            </a:r>
          </a:p>
          <a:p>
            <a:r>
              <a:rPr lang="en-US" altLang="ko-KR" u="sng" dirty="0" smtClean="0"/>
              <a:t>Nand Large Block , 4 </a:t>
            </a:r>
            <a:r>
              <a:rPr lang="en-US" altLang="ko-KR" u="sng" dirty="0" err="1" smtClean="0"/>
              <a:t>Addr</a:t>
            </a:r>
            <a:r>
              <a:rPr lang="en-US" altLang="ko-KR" u="sng" dirty="0" smtClean="0"/>
              <a:t> Cycle</a:t>
            </a:r>
          </a:p>
          <a:p>
            <a:r>
              <a:rPr lang="en-US" altLang="ko-KR" u="sng" dirty="0" smtClean="0"/>
              <a:t>6</a:t>
            </a:r>
            <a:r>
              <a:rPr lang="ko-KR" altLang="en-US" u="sng" dirty="0" smtClean="0"/>
              <a:t>번 </a:t>
            </a:r>
            <a:r>
              <a:rPr lang="en-US" altLang="ko-KR" u="sng" dirty="0" smtClean="0"/>
              <a:t>0</a:t>
            </a:r>
            <a:r>
              <a:rPr lang="ko-KR" altLang="en-US" u="sng" dirty="0" smtClean="0"/>
              <a:t>인 경우 </a:t>
            </a:r>
            <a:r>
              <a:rPr lang="en-US" altLang="ko-KR" u="sng" dirty="0" smtClean="0"/>
              <a:t>Nand Booting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90754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SW101</a:t>
            </a:r>
            <a:endParaRPr lang="ko-KR" altLang="en-US" dirty="0"/>
          </a:p>
        </p:txBody>
      </p:sp>
      <p:pic>
        <p:nvPicPr>
          <p:cNvPr id="10" name="그림 9" descr="Nand-boot mo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628800"/>
            <a:ext cx="4200525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SD Boot Mode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그림 4" descr="sdbo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643050"/>
            <a:ext cx="4778493" cy="3583870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75656" y="1700808"/>
          <a:ext cx="1512168" cy="648072"/>
        </p:xfrm>
        <a:graphic>
          <a:graphicData uri="http://schemas.openxmlformats.org/drawingml/2006/table">
            <a:tbl>
              <a:tblPr/>
              <a:tblGrid>
                <a:gridCol w="252028"/>
                <a:gridCol w="252028"/>
                <a:gridCol w="252028"/>
                <a:gridCol w="252028"/>
                <a:gridCol w="252028"/>
                <a:gridCol w="252028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42853" y="184482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SW100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475656" y="2708920"/>
          <a:ext cx="1512168" cy="576064"/>
        </p:xfrm>
        <a:graphic>
          <a:graphicData uri="http://schemas.openxmlformats.org/drawingml/2006/table">
            <a:tbl>
              <a:tblPr/>
              <a:tblGrid>
                <a:gridCol w="252028"/>
                <a:gridCol w="252028"/>
                <a:gridCol w="252028"/>
                <a:gridCol w="252028"/>
                <a:gridCol w="252028"/>
                <a:gridCol w="252028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100" b="0" i="0" u="none" strike="noStrike" dirty="0">
                          <a:latin typeface="돋움"/>
                        </a:rPr>
                        <a:t>　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2843644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SW101</a:t>
            </a:r>
            <a:endParaRPr lang="ko-KR" altLang="en-US" dirty="0"/>
          </a:p>
        </p:txBody>
      </p:sp>
      <p:cxnSp>
        <p:nvCxnSpPr>
          <p:cNvPr id="11" name="직선 화살표 연결선 10"/>
          <p:cNvCxnSpPr/>
          <p:nvPr/>
        </p:nvCxnSpPr>
        <p:spPr>
          <a:xfrm rot="5400000">
            <a:off x="2915816" y="2060848"/>
            <a:ext cx="432048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5816" y="2348880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ON</a:t>
            </a:r>
            <a:endParaRPr lang="ko-KR" altLang="en-US" dirty="0"/>
          </a:p>
        </p:txBody>
      </p:sp>
      <p:cxnSp>
        <p:nvCxnSpPr>
          <p:cNvPr id="14" name="직선 화살표 연결선 13"/>
          <p:cNvCxnSpPr/>
          <p:nvPr/>
        </p:nvCxnSpPr>
        <p:spPr>
          <a:xfrm rot="5400000" flipH="1" flipV="1">
            <a:off x="2951820" y="2960948"/>
            <a:ext cx="360040" cy="1588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9592" y="4005064"/>
            <a:ext cx="292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OM[2:1]:0b10 MMC boot mode</a:t>
            </a:r>
            <a:endParaRPr lang="ko-KR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Boot Mode </a:t>
            </a:r>
            <a:r>
              <a:rPr lang="ko-KR" altLang="en-US" dirty="0" smtClean="0"/>
              <a:t>실습 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Booting Mode </a:t>
            </a:r>
            <a:r>
              <a:rPr lang="ko-KR" altLang="en-US" dirty="0" smtClean="0"/>
              <a:t>실습 </a:t>
            </a:r>
            <a:endParaRPr lang="en-US" altLang="ko-KR" dirty="0" smtClean="0"/>
          </a:p>
          <a:p>
            <a:r>
              <a:rPr lang="en-US" altLang="ko-KR" dirty="0" smtClean="0"/>
              <a:t>DNW Tool </a:t>
            </a:r>
            <a:r>
              <a:rPr lang="ko-KR" altLang="en-US" dirty="0" smtClean="0"/>
              <a:t>다운받기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en-US" altLang="ko-KR" dirty="0" smtClean="0">
                <a:hlinkClick r:id="rId2"/>
              </a:rPr>
              <a:t>http://cafe.naver.com/embeddedcrazyboys/5701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UART Port </a:t>
            </a:r>
            <a:r>
              <a:rPr lang="ko-KR" altLang="en-US" dirty="0" smtClean="0"/>
              <a:t>설정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장치관리자</a:t>
            </a:r>
            <a:r>
              <a:rPr lang="en-US" altLang="ko-KR" dirty="0" smtClean="0"/>
              <a:t>” 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 descr="uart-device-manag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3357562"/>
            <a:ext cx="4629150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 역사(</a:t>
            </a:r>
            <a:r>
              <a:rPr lang="en-US" altLang="ko-KR" dirty="0">
                <a:ea typeface="굴림" pitchFamily="50" charset="-127"/>
              </a:rPr>
              <a:t>history)	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>
                <a:ea typeface="굴림" pitchFamily="50" charset="-127"/>
              </a:rPr>
              <a:t>Linux </a:t>
            </a:r>
            <a:r>
              <a:rPr lang="ko-KR" altLang="en-US" dirty="0">
                <a:ea typeface="굴림" pitchFamily="50" charset="-127"/>
              </a:rPr>
              <a:t>역사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핀란드 대학원생 </a:t>
            </a:r>
            <a:r>
              <a:rPr lang="en-US" altLang="ko-KR" dirty="0">
                <a:ea typeface="굴림" pitchFamily="50" charset="-127"/>
              </a:rPr>
              <a:t>Linus B. Torvalds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1991 version 0.01 </a:t>
            </a:r>
            <a:r>
              <a:rPr lang="ko-KR" altLang="en-US" dirty="0">
                <a:ea typeface="굴림" pitchFamily="50" charset="-127"/>
              </a:rPr>
              <a:t>발표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1994년에는 리눅스 커널 버전 1.0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1996년 2.0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1999년 2.2 버전의 발표로, 엔터프라이즈 환경에 진입할 수 있는 초석 마련</a:t>
            </a:r>
            <a:endParaRPr lang="en-US" altLang="ko-KR" dirty="0">
              <a:ea typeface="굴림" pitchFamily="50" charset="-127"/>
            </a:endParaRPr>
          </a:p>
          <a:p>
            <a:pPr lvl="2"/>
            <a:r>
              <a:rPr lang="ko-KR" altLang="en-US" dirty="0">
                <a:ea typeface="굴림" pitchFamily="50" charset="-127"/>
              </a:rPr>
              <a:t>최근 2.4 버전이 주로 사용되고 2.6 발표 상태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A. Tanenbaum </a:t>
            </a:r>
            <a:r>
              <a:rPr lang="ko-KR" altLang="en-US" dirty="0">
                <a:ea typeface="굴림" pitchFamily="50" charset="-127"/>
              </a:rPr>
              <a:t>교수의 </a:t>
            </a:r>
            <a:r>
              <a:rPr lang="en-US" altLang="ko-KR" dirty="0">
                <a:ea typeface="굴림" pitchFamily="50" charset="-127"/>
              </a:rPr>
              <a:t>Minix </a:t>
            </a:r>
            <a:r>
              <a:rPr lang="ko-KR" altLang="en-US" dirty="0">
                <a:ea typeface="굴림" pitchFamily="50" charset="-127"/>
              </a:rPr>
              <a:t>기반 (</a:t>
            </a:r>
            <a:r>
              <a:rPr lang="en-US" altLang="ko-KR" dirty="0">
                <a:ea typeface="굴림" pitchFamily="50" charset="-127"/>
              </a:rPr>
              <a:t>http://www.cs.vu.nl/~ast/minix.html)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Philosophy of COPYLEFT(open source)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GNU support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Various Distributions : Redhat, Debian, Slackware, Alzza, MontaVista, Lineo, Gmate, Zaurus, Samsung, IBM, ..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Mango100 USB Boot Mode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157930" cy="1624010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DNW Tool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보드에 전원</a:t>
            </a:r>
            <a:r>
              <a:rPr lang="en-US" altLang="ko-KR" dirty="0" smtClean="0"/>
              <a:t>,UART, USB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r>
              <a:rPr lang="en-US" altLang="ko-KR" dirty="0" smtClean="0"/>
              <a:t>SW101 Boot </a:t>
            </a:r>
            <a:r>
              <a:rPr lang="ko-KR" altLang="en-US" dirty="0" smtClean="0"/>
              <a:t>스위치 조정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r>
              <a:rPr lang="ko-KR" altLang="en-US" dirty="0" smtClean="0"/>
              <a:t>전원인가 후 아래와 같이 나오면 </a:t>
            </a:r>
            <a:r>
              <a:rPr lang="en-US" altLang="ko-KR" dirty="0" smtClean="0"/>
              <a:t>OK</a:t>
            </a:r>
            <a:endParaRPr lang="ko-KR" altLang="en-US" dirty="0"/>
          </a:p>
        </p:txBody>
      </p:sp>
      <p:pic>
        <p:nvPicPr>
          <p:cNvPr id="5" name="그림 4" descr="usb boot 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214818"/>
            <a:ext cx="4772025" cy="762000"/>
          </a:xfrm>
          <a:prstGeom prst="rect">
            <a:avLst/>
          </a:prstGeom>
        </p:spPr>
      </p:pic>
      <p:pic>
        <p:nvPicPr>
          <p:cNvPr id="6" name="그림 5" descr="mango100-usbboot-dip설정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72132" y="1428736"/>
            <a:ext cx="2950618" cy="20848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UART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“</a:t>
            </a:r>
            <a:r>
              <a:rPr lang="ko-KR" altLang="en-US" dirty="0" smtClean="0"/>
              <a:t>내 컴퓨터 </a:t>
            </a:r>
            <a:r>
              <a:rPr lang="en-US" altLang="ko-KR" dirty="0" smtClean="0"/>
              <a:t>-&gt;</a:t>
            </a:r>
            <a:r>
              <a:rPr lang="ko-KR" altLang="en-US" dirty="0" smtClean="0"/>
              <a:t>장치관리자</a:t>
            </a:r>
            <a:r>
              <a:rPr lang="en-US" altLang="ko-KR" dirty="0" smtClean="0"/>
              <a:t>”  PORT </a:t>
            </a:r>
            <a:r>
              <a:rPr lang="ko-KR" altLang="en-US" dirty="0" smtClean="0"/>
              <a:t>확인</a:t>
            </a:r>
            <a:endParaRPr lang="en-US" altLang="ko-KR" dirty="0" smtClean="0"/>
          </a:p>
          <a:p>
            <a:r>
              <a:rPr lang="en-US" altLang="ko-KR" dirty="0" smtClean="0"/>
              <a:t>DNW Tool Configuration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r>
              <a:rPr lang="en-US" altLang="ko-KR" dirty="0" smtClean="0"/>
              <a:t>“Serial Port -&gt; Connect “ </a:t>
            </a:r>
            <a:r>
              <a:rPr lang="ko-KR" altLang="en-US" dirty="0" smtClean="0"/>
              <a:t>클릭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 descr="dnw-configu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2071678"/>
            <a:ext cx="2962275" cy="3162300"/>
          </a:xfrm>
          <a:prstGeom prst="rect">
            <a:avLst/>
          </a:prstGeom>
        </p:spPr>
      </p:pic>
      <p:pic>
        <p:nvPicPr>
          <p:cNvPr id="6" name="그림 5" descr="dnw-uart-connect-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53340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USB </a:t>
            </a:r>
            <a:r>
              <a:rPr lang="en-US" altLang="ko-KR" dirty="0" err="1" smtClean="0"/>
              <a:t>BootLoader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실행하기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“USB Port -&gt;Transmit -&gt; Transmit”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r>
              <a:rPr lang="en-US" altLang="ko-KR" dirty="0" smtClean="0"/>
              <a:t>“mango100_bl_umon.bin” </a:t>
            </a:r>
            <a:r>
              <a:rPr lang="ko-KR" altLang="en-US" dirty="0" smtClean="0"/>
              <a:t>선택</a:t>
            </a: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5" name="그림 4" descr="mango100-blmon-sele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357430"/>
            <a:ext cx="62769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Nand Mode boot </a:t>
            </a:r>
            <a:r>
              <a:rPr lang="ko-KR" altLang="en-US" dirty="0" smtClean="0"/>
              <a:t>실습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DNW </a:t>
            </a:r>
            <a:r>
              <a:rPr lang="ko-KR" altLang="en-US" dirty="0" smtClean="0"/>
              <a:t>실행 </a:t>
            </a:r>
            <a:endParaRPr lang="en-US" altLang="ko-KR" dirty="0" smtClean="0"/>
          </a:p>
          <a:p>
            <a:r>
              <a:rPr lang="en-US" altLang="ko-KR" dirty="0" smtClean="0"/>
              <a:t>UART </a:t>
            </a:r>
            <a:r>
              <a:rPr lang="ko-KR" altLang="en-US" dirty="0" smtClean="0"/>
              <a:t>연결 후 </a:t>
            </a:r>
            <a:r>
              <a:rPr lang="en-US" altLang="ko-KR" dirty="0" smtClean="0"/>
              <a:t>NAND Mode Booting </a:t>
            </a:r>
          </a:p>
          <a:p>
            <a:r>
              <a:rPr lang="en-US" altLang="ko-KR" dirty="0" smtClean="0"/>
              <a:t>Wince </a:t>
            </a:r>
            <a:r>
              <a:rPr lang="ko-KR" altLang="en-US" dirty="0" smtClean="0"/>
              <a:t>구동 되는 모습 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SD Boot </a:t>
            </a:r>
            <a:r>
              <a:rPr lang="ko-KR" altLang="en-US" dirty="0" smtClean="0"/>
              <a:t>실행 모습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SDHC Card</a:t>
            </a:r>
            <a:r>
              <a:rPr lang="ko-KR" altLang="en-US" dirty="0" smtClean="0"/>
              <a:t>를 보드에 </a:t>
            </a:r>
            <a:r>
              <a:rPr lang="en-US" altLang="ko-KR" dirty="0" smtClean="0"/>
              <a:t>Insert</a:t>
            </a:r>
          </a:p>
          <a:p>
            <a:r>
              <a:rPr lang="en-US" altLang="ko-KR" dirty="0" smtClean="0"/>
              <a:t>Default : GNOME File System</a:t>
            </a:r>
          </a:p>
          <a:p>
            <a:r>
              <a:rPr lang="en-US" altLang="ko-KR" dirty="0" smtClean="0"/>
              <a:t>Android </a:t>
            </a:r>
            <a:r>
              <a:rPr lang="ko-KR" altLang="en-US" dirty="0" smtClean="0"/>
              <a:t>부팅 방법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(</a:t>
            </a:r>
            <a:r>
              <a:rPr lang="en-US" altLang="ko-KR" dirty="0" err="1" smtClean="0"/>
              <a:t>setenv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bootargs</a:t>
            </a:r>
            <a:r>
              <a:rPr lang="en-US" altLang="ko-KR" dirty="0" smtClean="0"/>
              <a:t> 'root=/dev/mmcblk0p2 </a:t>
            </a:r>
            <a:r>
              <a:rPr lang="en-US" altLang="ko-KR" dirty="0" err="1" smtClean="0"/>
              <a:t>rw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rootfstype</a:t>
            </a:r>
            <a:r>
              <a:rPr lang="en-US" altLang="ko-KR" dirty="0" smtClean="0"/>
              <a:t>=ext3 console=ttySAC1,115200 </a:t>
            </a:r>
            <a:r>
              <a:rPr lang="en-US" altLang="ko-KR" dirty="0" err="1" smtClean="0"/>
              <a:t>rootdelay</a:t>
            </a:r>
            <a:r>
              <a:rPr lang="en-US" altLang="ko-KR" dirty="0" smtClean="0"/>
              <a:t>=1‘) </a:t>
            </a:r>
          </a:p>
          <a:p>
            <a:endParaRPr lang="ko-KR" altLang="en-US" dirty="0"/>
          </a:p>
        </p:txBody>
      </p:sp>
      <p:pic>
        <p:nvPicPr>
          <p:cNvPr id="5" name="그림 4" descr="SDC12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501008"/>
            <a:ext cx="216024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ChangeArrowheads="1"/>
          </p:cNvSpPr>
          <p:nvPr/>
        </p:nvSpPr>
        <p:spPr bwMode="auto">
          <a:xfrm>
            <a:off x="838200" y="1371600"/>
            <a:ext cx="7467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ko-KR" altLang="en-US" sz="24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ko-KR" altLang="en-US" sz="2400" dirty="0">
              <a:solidFill>
                <a:schemeClr val="tx1"/>
              </a:solidFill>
              <a:latin typeface="Arial" pitchFamily="34" charset="0"/>
              <a:ea typeface="바탕체" pitchFamily="17" charset="-127"/>
            </a:endParaRPr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609600" y="12192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</a:pPr>
            <a:endParaRPr lang="ko-KR" altLang="en-US" sz="1800" b="0" dirty="0">
              <a:solidFill>
                <a:schemeClr val="tx2"/>
              </a:solidFill>
              <a:latin typeface="굴림" pitchFamily="50" charset="-127"/>
            </a:endParaRPr>
          </a:p>
        </p:txBody>
      </p:sp>
      <p:sp>
        <p:nvSpPr>
          <p:cNvPr id="516103" name="Rectangle 7"/>
          <p:cNvSpPr>
            <a:spLocks noChangeArrowheads="1"/>
          </p:cNvSpPr>
          <p:nvPr/>
        </p:nvSpPr>
        <p:spPr bwMode="auto">
          <a:xfrm>
            <a:off x="1905000" y="1514475"/>
            <a:ext cx="6248400" cy="723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리누스 토발즈(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Linus Torvalds)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 최초의 리눅스 커널을 만듦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 리눅스 소스코드를 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GNU</a:t>
            </a: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의 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GPL</a:t>
            </a: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에 따라  인터넷에 공개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1895475" y="2809875"/>
            <a:ext cx="6324600" cy="7524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리차드 스톨만(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Richard Stollman)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</a:rPr>
              <a:t>GNU </a:t>
            </a: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프로젝트의 리더로 </a:t>
            </a:r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</a:rPr>
              <a:t>FSF</a:t>
            </a: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를 설립 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카피레프트(</a:t>
            </a:r>
            <a:r>
              <a:rPr lang="en-US" altLang="ko-KR" sz="1400" dirty="0">
                <a:solidFill>
                  <a:schemeClr val="tx2"/>
                </a:solidFill>
                <a:latin typeface="Arial" pitchFamily="34" charset="0"/>
              </a:rPr>
              <a:t>CopyLeft) </a:t>
            </a:r>
            <a:r>
              <a:rPr lang="ko-KR" altLang="en-US" sz="1400" dirty="0">
                <a:solidFill>
                  <a:schemeClr val="tx2"/>
                </a:solidFill>
                <a:latin typeface="Arial" pitchFamily="34" charset="0"/>
              </a:rPr>
              <a:t>주장</a:t>
            </a:r>
            <a:endParaRPr lang="ko-KR" altLang="en-US" sz="1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06" name="Rectangle 10"/>
          <p:cNvSpPr>
            <a:spLocks noChangeArrowheads="1"/>
          </p:cNvSpPr>
          <p:nvPr/>
        </p:nvSpPr>
        <p:spPr bwMode="auto">
          <a:xfrm>
            <a:off x="1924050" y="4086225"/>
            <a:ext cx="6324600" cy="7334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래리 월(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Larry Wall)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펄의 제작자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오픈 소스 프로그램과 여러 가지 게임 만듦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07" name="Rectangle 11"/>
          <p:cNvSpPr>
            <a:spLocks noChangeArrowheads="1"/>
          </p:cNvSpPr>
          <p:nvPr/>
        </p:nvSpPr>
        <p:spPr bwMode="auto">
          <a:xfrm>
            <a:off x="1933575" y="5353050"/>
            <a:ext cx="6324600" cy="6048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spcBef>
                <a:spcPct val="0"/>
              </a:spcBef>
            </a:pP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밥 영 (</a:t>
            </a: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Bob Young)</a:t>
            </a:r>
          </a:p>
          <a:p>
            <a:pPr lvl="1" algn="l">
              <a:spcBef>
                <a:spcPct val="0"/>
              </a:spcBef>
              <a:buFontTx/>
              <a:buChar char="-"/>
            </a:pPr>
            <a:r>
              <a:rPr lang="en-US" altLang="ko-KR" sz="1600" dirty="0">
                <a:solidFill>
                  <a:schemeClr val="tx2"/>
                </a:solidFill>
                <a:latin typeface="Arial" pitchFamily="34" charset="0"/>
              </a:rPr>
              <a:t>RedHat</a:t>
            </a:r>
            <a:r>
              <a:rPr lang="ko-KR" altLang="en-US" sz="1600" dirty="0">
                <a:solidFill>
                  <a:schemeClr val="tx2"/>
                </a:solidFill>
                <a:latin typeface="Arial" pitchFamily="34" charset="0"/>
              </a:rPr>
              <a:t>의 공동 창립자, 오픈소스 운동의 선구자</a:t>
            </a:r>
            <a:endParaRPr lang="ko-KR" altLang="en-US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6111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>
                <a:ea typeface="굴림" pitchFamily="50" charset="-127"/>
              </a:rPr>
              <a:t>Linux/GNU</a:t>
            </a:r>
            <a:r>
              <a:rPr lang="ko-KR" altLang="en-US" dirty="0">
                <a:ea typeface="굴림" pitchFamily="50" charset="-127"/>
              </a:rPr>
              <a:t>를 만들어가는 사람들</a:t>
            </a:r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리눅스와 </a:t>
            </a:r>
            <a:r>
              <a:rPr lang="en-US" altLang="ko-KR" dirty="0">
                <a:ea typeface="굴림" pitchFamily="50" charset="-127"/>
              </a:rPr>
              <a:t>GNU</a:t>
            </a:r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>
                <a:ea typeface="굴림" pitchFamily="50" charset="-127"/>
              </a:rPr>
              <a:t>GNU (GNU’s not Unix)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80</a:t>
            </a:r>
            <a:r>
              <a:rPr lang="ko-KR" altLang="en-US" dirty="0">
                <a:ea typeface="굴림" pitchFamily="50" charset="-127"/>
              </a:rPr>
              <a:t>년대 초반 리차드 스톨만(</a:t>
            </a:r>
            <a:r>
              <a:rPr lang="en-US" altLang="ko-KR" dirty="0">
                <a:ea typeface="굴림" pitchFamily="50" charset="-127"/>
              </a:rPr>
              <a:t>Richard Stallman)</a:t>
            </a:r>
            <a:r>
              <a:rPr lang="ko-KR" altLang="en-US" dirty="0">
                <a:ea typeface="굴림" pitchFamily="50" charset="-127"/>
              </a:rPr>
              <a:t>에 의하여 시작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GPL (GNU Public License)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GPL</a:t>
            </a:r>
            <a:r>
              <a:rPr lang="ko-KR" altLang="en-US" dirty="0">
                <a:ea typeface="굴림" pitchFamily="50" charset="-127"/>
              </a:rPr>
              <a:t>에 의거한 모든 소프트웨어는 무료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변경 사항을 포함해서 재판매 하는 것은 허용하나 소스는 공개해야 함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프로그래머는 자신의 소프트웨어로 발생하는 어떤 위험이나 손해에 대한 법률적 책임이 없음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Linux</a:t>
            </a:r>
            <a:r>
              <a:rPr lang="ko-KR" altLang="en-US" dirty="0">
                <a:ea typeface="굴림" pitchFamily="50" charset="-127"/>
              </a:rPr>
              <a:t>에 </a:t>
            </a:r>
            <a:r>
              <a:rPr lang="en-US" altLang="ko-KR" dirty="0">
                <a:ea typeface="굴림" pitchFamily="50" charset="-127"/>
              </a:rPr>
              <a:t>gcc, emacs </a:t>
            </a:r>
            <a:r>
              <a:rPr lang="ko-KR" altLang="en-US" dirty="0">
                <a:ea typeface="굴림" pitchFamily="50" charset="-127"/>
              </a:rPr>
              <a:t>등을 이식</a:t>
            </a:r>
          </a:p>
          <a:p>
            <a:pPr lvl="1"/>
            <a:r>
              <a:rPr lang="en-US" altLang="ko-KR" dirty="0">
                <a:ea typeface="굴림" pitchFamily="50" charset="-127"/>
              </a:rPr>
              <a:t>BSD</a:t>
            </a:r>
            <a:r>
              <a:rPr lang="ko-KR" altLang="en-US" dirty="0">
                <a:ea typeface="굴림" pitchFamily="50" charset="-127"/>
              </a:rPr>
              <a:t>의 많은 유용한 유틸리티를 포함하게 하는 게기가 됨</a:t>
            </a:r>
          </a:p>
          <a:p>
            <a:r>
              <a:rPr lang="ko-KR" altLang="en-US" dirty="0">
                <a:ea typeface="굴림" pitchFamily="50" charset="-127"/>
              </a:rPr>
              <a:t>리눅스는 </a:t>
            </a:r>
            <a:r>
              <a:rPr lang="en-US" altLang="ko-KR" dirty="0">
                <a:ea typeface="굴림" pitchFamily="50" charset="-127"/>
              </a:rPr>
              <a:t>GPL</a:t>
            </a:r>
            <a:r>
              <a:rPr lang="ko-KR" altLang="en-US" dirty="0">
                <a:ea typeface="굴림" pitchFamily="50" charset="-127"/>
              </a:rPr>
              <a:t>에 의거하여 배포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ea typeface="굴림" pitchFamily="50" charset="-127"/>
              </a:rPr>
              <a:t>리눅스 커널 버전의 선택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>
                <a:ea typeface="굴림" pitchFamily="50" charset="-127"/>
              </a:rPr>
              <a:t>커널 버전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역사 : </a:t>
            </a:r>
            <a:r>
              <a:rPr lang="en-US" altLang="ko-KR" dirty="0">
                <a:ea typeface="굴림" pitchFamily="50" charset="-127"/>
                <a:hlinkClick r:id="rId2"/>
              </a:rPr>
              <a:t>http://www.linux.org/dist/kernel.html</a:t>
            </a:r>
            <a:endParaRPr lang="en-US" altLang="ko-KR" dirty="0">
              <a:ea typeface="굴림" pitchFamily="50" charset="-127"/>
            </a:endParaRPr>
          </a:p>
          <a:p>
            <a:pPr lvl="1"/>
            <a:r>
              <a:rPr lang="ko-KR" altLang="en-US" dirty="0">
                <a:ea typeface="굴림" pitchFamily="50" charset="-127"/>
              </a:rPr>
              <a:t>버전 숫자 : </a:t>
            </a:r>
            <a:r>
              <a:rPr lang="en-US" altLang="ko-KR" dirty="0">
                <a:ea typeface="굴림" pitchFamily="50" charset="-127"/>
              </a:rPr>
              <a:t>X.Y.ZZ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X : </a:t>
            </a:r>
            <a:r>
              <a:rPr lang="ko-KR" altLang="en-US" dirty="0">
                <a:ea typeface="굴림" pitchFamily="50" charset="-127"/>
              </a:rPr>
              <a:t>커널의 버전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Y : </a:t>
            </a:r>
            <a:r>
              <a:rPr lang="ko-KR" altLang="en-US" dirty="0">
                <a:ea typeface="굴림" pitchFamily="50" charset="-127"/>
              </a:rPr>
              <a:t>릴리즈 번호, 홀수-&gt;개발 중, 짝수-&gt;안정된 버전</a:t>
            </a:r>
          </a:p>
          <a:p>
            <a:pPr lvl="2"/>
            <a:r>
              <a:rPr lang="en-US" altLang="ko-KR" dirty="0">
                <a:ea typeface="굴림" pitchFamily="50" charset="-127"/>
              </a:rPr>
              <a:t>ZZ : Modifications</a:t>
            </a:r>
            <a:r>
              <a:rPr lang="ko-KR" altLang="en-US" dirty="0">
                <a:ea typeface="굴림" pitchFamily="50" charset="-127"/>
              </a:rPr>
              <a:t>, 사소한 변화를 의미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최신 버전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새로운 다양한 기능이 이미 추가되어 있음</a:t>
            </a:r>
          </a:p>
          <a:p>
            <a:pPr lvl="2"/>
            <a:r>
              <a:rPr lang="ko-KR" altLang="en-US" dirty="0">
                <a:ea typeface="굴림" pitchFamily="50" charset="-127"/>
              </a:rPr>
              <a:t>크기가 매우 크다는 단점이 있음</a:t>
            </a:r>
          </a:p>
          <a:p>
            <a:r>
              <a:rPr lang="ko-KR" altLang="en-US" dirty="0">
                <a:ea typeface="굴림" pitchFamily="50" charset="-127"/>
              </a:rPr>
              <a:t>커널 버전의 선택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임베디드 시스템의 크기를 고려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필요한 기능을 고려</a:t>
            </a:r>
          </a:p>
          <a:p>
            <a:pPr lvl="1"/>
            <a:r>
              <a:rPr lang="ko-KR" altLang="en-US" dirty="0">
                <a:ea typeface="굴림" pitchFamily="50" charset="-127"/>
              </a:rPr>
              <a:t>확장성을 고려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http://www.mangoboard.com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운영체제와 미들웨어 그리고 핵심 애플리케이션을 포함하고 있는 모바일 디바이스를 위한 소프트웨어 스택</a:t>
            </a:r>
            <a:endParaRPr lang="en-US" altLang="ko-KR" dirty="0" smtClean="0"/>
          </a:p>
          <a:p>
            <a:r>
              <a:rPr lang="ko-KR" altLang="en-US" dirty="0" smtClean="0"/>
              <a:t>안드로이드 </a:t>
            </a:r>
            <a:r>
              <a:rPr lang="en-US" altLang="ko-KR" dirty="0" smtClean="0"/>
              <a:t>SDK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Java </a:t>
            </a:r>
            <a:r>
              <a:rPr lang="ko-KR" altLang="en-US" dirty="0" err="1" smtClean="0"/>
              <a:t>프로그램밍</a:t>
            </a:r>
            <a:r>
              <a:rPr lang="ko-KR" altLang="en-US" dirty="0" smtClean="0"/>
              <a:t> 언어를 사용하여 안드로이드 플랫폼상의 어플리케이션을 개발하기 위해 필요한 도구들과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제공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안드로이드 주요특징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어플리케이션 프레임 워크 </a:t>
            </a:r>
            <a:endParaRPr lang="en-US" altLang="ko-KR" dirty="0" smtClean="0"/>
          </a:p>
          <a:p>
            <a:r>
              <a:rPr lang="ko-KR" altLang="en-US" dirty="0" err="1" smtClean="0"/>
              <a:t>달빅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Dalvik</a:t>
            </a:r>
            <a:r>
              <a:rPr lang="en-US" altLang="ko-KR" dirty="0" smtClean="0"/>
              <a:t>)</a:t>
            </a:r>
            <a:r>
              <a:rPr lang="ko-KR" altLang="en-US" dirty="0" err="1" smtClean="0"/>
              <a:t>가상머신</a:t>
            </a:r>
            <a:endParaRPr lang="en-US" altLang="ko-KR" dirty="0" smtClean="0"/>
          </a:p>
          <a:p>
            <a:r>
              <a:rPr lang="ko-KR" altLang="en-US" dirty="0" smtClean="0"/>
              <a:t>통합 브라우저 </a:t>
            </a:r>
            <a:r>
              <a:rPr lang="en-US" altLang="ko-KR" dirty="0" smtClean="0"/>
              <a:t>: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웹킷</a:t>
            </a:r>
            <a:r>
              <a:rPr lang="ko-KR" altLang="en-US" dirty="0" smtClean="0"/>
              <a:t> 엔지기반</a:t>
            </a:r>
            <a:endParaRPr lang="en-US" altLang="ko-KR" dirty="0" smtClean="0"/>
          </a:p>
          <a:p>
            <a:r>
              <a:rPr lang="ko-KR" altLang="en-US" dirty="0" smtClean="0"/>
              <a:t>최적화된 </a:t>
            </a:r>
            <a:r>
              <a:rPr lang="ko-KR" altLang="en-US" dirty="0" err="1" smtClean="0"/>
              <a:t>그래팩</a:t>
            </a:r>
            <a:r>
              <a:rPr lang="en-US" altLang="ko-KR" dirty="0" smtClean="0"/>
              <a:t>:3D </a:t>
            </a:r>
            <a:r>
              <a:rPr lang="ko-KR" altLang="en-US" dirty="0" smtClean="0"/>
              <a:t>그래픽 강화</a:t>
            </a:r>
            <a:endParaRPr lang="en-US" altLang="ko-KR" dirty="0" smtClean="0"/>
          </a:p>
          <a:p>
            <a:r>
              <a:rPr lang="en-US" altLang="ko-KR" dirty="0" err="1" smtClean="0"/>
              <a:t>SQLite</a:t>
            </a:r>
            <a:r>
              <a:rPr lang="en-US" altLang="ko-KR" dirty="0" smtClean="0"/>
              <a:t>:</a:t>
            </a:r>
            <a:r>
              <a:rPr lang="ko-KR" altLang="en-US" dirty="0" smtClean="0"/>
              <a:t>정형화된 데이터 저장공간을 위한 것</a:t>
            </a:r>
            <a:endParaRPr lang="en-US" altLang="ko-KR" dirty="0" smtClean="0"/>
          </a:p>
          <a:p>
            <a:r>
              <a:rPr lang="ko-KR" altLang="en-US" dirty="0" smtClean="0"/>
              <a:t>미디어 지원</a:t>
            </a:r>
            <a:r>
              <a:rPr lang="en-US" altLang="ko-KR" dirty="0" smtClean="0"/>
              <a:t>:MPEG4,H.264,MP3,AAC,AMR,JPG,PNG,GIF)</a:t>
            </a:r>
          </a:p>
          <a:p>
            <a:r>
              <a:rPr lang="en-US" altLang="ko-KR" dirty="0" smtClean="0"/>
              <a:t>GSM </a:t>
            </a:r>
            <a:r>
              <a:rPr lang="ko-KR" altLang="en-US" dirty="0" err="1" smtClean="0"/>
              <a:t>테크놀러지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블루투스</a:t>
            </a:r>
            <a:r>
              <a:rPr lang="en-US" altLang="ko-KR" dirty="0" smtClean="0"/>
              <a:t>,EDGE,3G</a:t>
            </a:r>
            <a:r>
              <a:rPr lang="ko-KR" altLang="en-US" dirty="0" smtClean="0"/>
              <a:t>와</a:t>
            </a:r>
            <a:r>
              <a:rPr lang="en-US" altLang="ko-KR" dirty="0" err="1" smtClean="0"/>
              <a:t>WiFi</a:t>
            </a:r>
            <a:r>
              <a:rPr lang="en-US" altLang="ko-KR" dirty="0" smtClean="0"/>
              <a:t>:</a:t>
            </a:r>
            <a:r>
              <a:rPr lang="ko-KR" altLang="en-US" dirty="0" smtClean="0"/>
              <a:t>하드웨어 의존적</a:t>
            </a:r>
            <a:endParaRPr lang="en-US" altLang="ko-KR" dirty="0" smtClean="0"/>
          </a:p>
          <a:p>
            <a:r>
              <a:rPr lang="ko-KR" altLang="en-US" dirty="0" smtClean="0"/>
              <a:t>카메라</a:t>
            </a:r>
            <a:r>
              <a:rPr lang="en-US" altLang="ko-KR" dirty="0" smtClean="0"/>
              <a:t>,GPS:</a:t>
            </a:r>
            <a:r>
              <a:rPr lang="ko-KR" altLang="en-US" dirty="0" smtClean="0"/>
              <a:t>하드웨어 의존적</a:t>
            </a:r>
            <a:endParaRPr lang="en-US" altLang="ko-KR" dirty="0" smtClean="0"/>
          </a:p>
          <a:p>
            <a:r>
              <a:rPr lang="ko-KR" altLang="en-US" dirty="0" smtClean="0"/>
              <a:t>풍부한 개발환경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Cortex-A8 Core </a:t>
            </a:r>
            <a:r>
              <a:rPr lang="ko-KR" altLang="en-US" dirty="0" smtClean="0"/>
              <a:t>기반으로  </a:t>
            </a:r>
            <a:r>
              <a:rPr lang="en-US" altLang="ko-KR" dirty="0" smtClean="0"/>
              <a:t> </a:t>
            </a:r>
            <a:r>
              <a:rPr lang="ko-KR" altLang="en-US" dirty="0" smtClean="0"/>
              <a:t>삼성 </a:t>
            </a:r>
            <a:r>
              <a:rPr lang="en-US" altLang="ko-KR" dirty="0" smtClean="0"/>
              <a:t>CPU S5PC100 </a:t>
            </a:r>
            <a:r>
              <a:rPr lang="ko-KR" altLang="en-US" dirty="0" smtClean="0"/>
              <a:t>탑재 </a:t>
            </a:r>
            <a:r>
              <a:rPr lang="en-US" altLang="ko-KR" dirty="0" smtClean="0"/>
              <a:t>(667Mhz)</a:t>
            </a:r>
          </a:p>
          <a:p>
            <a:r>
              <a:rPr lang="en-US" altLang="ko-KR" dirty="0" smtClean="0"/>
              <a:t>3D Hardware </a:t>
            </a:r>
            <a:r>
              <a:rPr lang="ko-KR" altLang="en-US" dirty="0" smtClean="0"/>
              <a:t>가속기 </a:t>
            </a:r>
            <a:r>
              <a:rPr lang="en-US" altLang="ko-KR" dirty="0" smtClean="0"/>
              <a:t>CPU</a:t>
            </a:r>
            <a:r>
              <a:rPr lang="ko-KR" altLang="en-US" dirty="0" smtClean="0"/>
              <a:t>에 기본 내장</a:t>
            </a:r>
            <a:endParaRPr lang="en-US" altLang="ko-KR" dirty="0" smtClean="0"/>
          </a:p>
          <a:p>
            <a:r>
              <a:rPr lang="en-US" altLang="ko-KR" dirty="0" smtClean="0"/>
              <a:t>Wince 6.0, </a:t>
            </a:r>
            <a:r>
              <a:rPr lang="en-US" altLang="ko-KR" dirty="0" err="1" smtClean="0"/>
              <a:t>Android,Embedded</a:t>
            </a:r>
            <a:r>
              <a:rPr lang="en-US" altLang="ko-KR" dirty="0" smtClean="0"/>
              <a:t> linux </a:t>
            </a:r>
            <a:r>
              <a:rPr lang="ko-KR" altLang="en-US" dirty="0" smtClean="0"/>
              <a:t>체험 및 프로젝트에 적합한 보드</a:t>
            </a:r>
            <a:endParaRPr lang="en-US" altLang="ko-KR" dirty="0" smtClean="0"/>
          </a:p>
          <a:p>
            <a:r>
              <a:rPr lang="ko-KR" altLang="en-US" dirty="0" err="1" smtClean="0"/>
              <a:t>듀얼</a:t>
            </a:r>
            <a:r>
              <a:rPr lang="ko-KR" altLang="en-US" dirty="0" smtClean="0"/>
              <a:t> 카메라 지원</a:t>
            </a:r>
            <a:endParaRPr lang="en-US" altLang="ko-KR" dirty="0" smtClean="0"/>
          </a:p>
          <a:p>
            <a:r>
              <a:rPr lang="en-US" altLang="ko-KR" dirty="0" smtClean="0"/>
              <a:t>HDMI ,TV out </a:t>
            </a:r>
            <a:r>
              <a:rPr lang="ko-KR" altLang="en-US" dirty="0" smtClean="0"/>
              <a:t>기능 지원</a:t>
            </a:r>
            <a:endParaRPr lang="en-US" altLang="ko-KR" dirty="0" smtClean="0"/>
          </a:p>
          <a:p>
            <a:r>
              <a:rPr lang="ko-KR" altLang="en-US" dirty="0" smtClean="0"/>
              <a:t>가로</a:t>
            </a:r>
            <a:r>
              <a:rPr lang="en-US" altLang="ko-KR" dirty="0" smtClean="0"/>
              <a:t>100 mm,</a:t>
            </a:r>
            <a:r>
              <a:rPr lang="ko-KR" altLang="en-US" dirty="0" smtClean="0"/>
              <a:t>세로 </a:t>
            </a:r>
            <a:r>
              <a:rPr lang="en-US" altLang="ko-KR" dirty="0" smtClean="0"/>
              <a:t>70mm</a:t>
            </a:r>
            <a:r>
              <a:rPr lang="ko-KR" altLang="en-US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휴대 간편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망고</a:t>
            </a:r>
            <a:r>
              <a:rPr lang="en-US" altLang="ko-KR" dirty="0" smtClean="0"/>
              <a:t>100 </a:t>
            </a:r>
            <a:r>
              <a:rPr lang="ko-KR" altLang="en-US" dirty="0" smtClean="0"/>
              <a:t>하드웨어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http://www.mangoboard.com</a:t>
            </a:r>
            <a:endParaRPr lang="ko-KR" altLang="en-US"/>
          </a:p>
        </p:txBody>
      </p:sp>
      <p:pic>
        <p:nvPicPr>
          <p:cNvPr id="5" name="내용 개체 틀 4" descr="망고100-To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6563014" cy="4176464"/>
          </a:xfrm>
        </p:spPr>
      </p:pic>
      <p:pic>
        <p:nvPicPr>
          <p:cNvPr id="7" name="그림 6" descr="top-설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5348851"/>
            <a:ext cx="4968552" cy="15151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788</Words>
  <Application>Microsoft Office PowerPoint</Application>
  <PresentationFormat>화면 슬라이드 쇼(4:3)</PresentationFormat>
  <Paragraphs>218</Paragraphs>
  <Slides>24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5" baseType="lpstr">
      <vt:lpstr>Office 테마</vt:lpstr>
      <vt:lpstr>망고100 보드로 놀아보자-1 (u-boot,linux kernel,Android)</vt:lpstr>
      <vt:lpstr>리눅스 역사(history) </vt:lpstr>
      <vt:lpstr>Linux/GNU를 만들어가는 사람들</vt:lpstr>
      <vt:lpstr>리눅스와 GNU</vt:lpstr>
      <vt:lpstr>리눅스 커널 버전의 선택</vt:lpstr>
      <vt:lpstr>안드로이드란?</vt:lpstr>
      <vt:lpstr>안드로이드 주요특징</vt:lpstr>
      <vt:lpstr>망고100 특징</vt:lpstr>
      <vt:lpstr>망고100 하드웨어</vt:lpstr>
      <vt:lpstr>망고100 하드웨어 </vt:lpstr>
      <vt:lpstr>망고100 구조도</vt:lpstr>
      <vt:lpstr>망고100 부팅과정</vt:lpstr>
      <vt:lpstr>망고100 부팅 Mode </vt:lpstr>
      <vt:lpstr>S5PC100 부팅 모드</vt:lpstr>
      <vt:lpstr>망고100 부팅모드</vt:lpstr>
      <vt:lpstr>망고100 USB Mode</vt:lpstr>
      <vt:lpstr>망고100 Nand Boot Mode</vt:lpstr>
      <vt:lpstr>망고100 SD Boot Mode</vt:lpstr>
      <vt:lpstr>Boot Mode 실습 </vt:lpstr>
      <vt:lpstr>Mango100 USB Boot Mode 실습</vt:lpstr>
      <vt:lpstr>망고100 UART 연결</vt:lpstr>
      <vt:lpstr>망고100 USB BootLoader 실행하기</vt:lpstr>
      <vt:lpstr>망고100 Nand Mode boot 실습</vt:lpstr>
      <vt:lpstr>망고100 SD Boot 실행 모습</vt:lpstr>
    </vt:vector>
  </TitlesOfParts>
  <Company>crztech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망고100 보드로 놀아보자-1 (u-boot,linux kernel,Android)</dc:title>
  <dc:creator>icanjji</dc:creator>
  <cp:lastModifiedBy>icanjji</cp:lastModifiedBy>
  <cp:revision>1</cp:revision>
  <dcterms:created xsi:type="dcterms:W3CDTF">2010-07-30T04:40:54Z</dcterms:created>
  <dcterms:modified xsi:type="dcterms:W3CDTF">2010-07-30T04:44:11Z</dcterms:modified>
</cp:coreProperties>
</file>