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2698C-51F7-4FAE-A21D-973CB582CDDB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53EED-03E3-46F3-80AB-35A1602D2A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1ECB9-4065-4046-BF31-B5128984C41D}" type="slidenum">
              <a:rPr lang="ko-KR" altLang="en-US"/>
              <a:pPr/>
              <a:t>3</a:t>
            </a:fld>
            <a:endParaRPr lang="ko-KR" altLang="en-US"/>
          </a:p>
        </p:txBody>
      </p:sp>
      <p:sp>
        <p:nvSpPr>
          <p:cNvPr id="99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304" y="4346069"/>
            <a:ext cx="5035393" cy="41120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8588F-1205-434B-9788-8AE691F7F696}" type="slidenum">
              <a:rPr lang="ko-KR" altLang="en-US"/>
              <a:pPr/>
              <a:t>4</a:t>
            </a:fld>
            <a:endParaRPr lang="ko-KR" altLang="en-US"/>
          </a:p>
        </p:txBody>
      </p:sp>
      <p:sp>
        <p:nvSpPr>
          <p:cNvPr id="101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304" y="4346069"/>
            <a:ext cx="5035393" cy="41120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2C364-D439-4187-BDC7-9ECFD09CDC33}" type="slidenum">
              <a:rPr lang="ko-KR" altLang="en-US"/>
              <a:pPr/>
              <a:t>11</a:t>
            </a:fld>
            <a:endParaRPr lang="ko-KR" altLang="en-US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381" y="4334370"/>
            <a:ext cx="6130879" cy="412379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바탕" pitchFamily="18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BE509C-B770-451D-A0AC-C61C4991122A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EC8952-8025-4282-9909-6B427FC6862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goboard.com/" TargetMode="External"/><Relationship Id="rId2" Type="http://schemas.openxmlformats.org/officeDocument/2006/relationships/hyperlink" Target="http://cafe.naver.com/embeddedcrazyboy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820472" cy="1828800"/>
          </a:xfrm>
        </p:spPr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 </a:t>
            </a:r>
            <a:r>
              <a:rPr lang="en-US" altLang="ko-KR" dirty="0" smtClean="0"/>
              <a:t>-13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리눅스</a:t>
            </a:r>
            <a:r>
              <a:rPr lang="ko-KR" altLang="en-US" dirty="0" smtClean="0"/>
              <a:t> 디바이스 드라이버 개요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http://cafe.naver.com/embeddedcrazyboys</a:t>
            </a:r>
            <a:endParaRPr lang="en-US" altLang="ko-KR" dirty="0" smtClean="0"/>
          </a:p>
          <a:p>
            <a:r>
              <a:rPr lang="en-US" altLang="ko-KR" smtClean="0">
                <a:hlinkClick r:id="rId3"/>
              </a:rPr>
              <a:t>http://www.mangoboard.com</a:t>
            </a:r>
            <a:endParaRPr lang="en-US" altLang="ko-KR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ko-KR" altLang="en-US" dirty="0">
                <a:ea typeface="굴림" pitchFamily="50" charset="-127"/>
              </a:rPr>
              <a:t>디바이스 드라이버 구조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76902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8229600" cy="4389120"/>
          </a:xfrm>
        </p:spPr>
        <p:txBody>
          <a:bodyPr/>
          <a:lstStyle/>
          <a:p>
            <a:r>
              <a:rPr lang="ko-KR" altLang="en-US" dirty="0" err="1">
                <a:ea typeface="굴림" pitchFamily="50" charset="-127"/>
              </a:rPr>
              <a:t>리눅스</a:t>
            </a:r>
            <a:r>
              <a:rPr lang="ko-KR" altLang="en-US" dirty="0">
                <a:ea typeface="굴림" pitchFamily="50" charset="-127"/>
              </a:rPr>
              <a:t> 시스템 구조 상의 디바이스 드라이버</a:t>
            </a:r>
          </a:p>
        </p:txBody>
      </p:sp>
      <p:sp>
        <p:nvSpPr>
          <p:cNvPr id="29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CB2E-C922-453F-AF33-88C35ED5B2AF}" type="slidenum">
              <a:rPr lang="ko-KR" altLang="en-US"/>
              <a:pPr/>
              <a:t>10</a:t>
            </a:fld>
            <a:endParaRPr lang="ko-KR" altLang="en-US" sz="180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71550" y="1903413"/>
            <a:ext cx="6861175" cy="4302125"/>
            <a:chOff x="612" y="1199"/>
            <a:chExt cx="4322" cy="2710"/>
          </a:xfrm>
        </p:grpSpPr>
        <p:sp>
          <p:nvSpPr>
            <p:cNvPr id="769030" name="Rectangle 6"/>
            <p:cNvSpPr>
              <a:spLocks noChangeArrowheads="1"/>
            </p:cNvSpPr>
            <p:nvPr/>
          </p:nvSpPr>
          <p:spPr bwMode="auto">
            <a:xfrm>
              <a:off x="1532" y="1232"/>
              <a:ext cx="3402" cy="22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400" b="1">
                  <a:solidFill>
                    <a:schemeClr val="tx1"/>
                  </a:solidFill>
                  <a:ea typeface="굴림" pitchFamily="50" charset="-127"/>
                </a:rPr>
                <a:t>Application</a:t>
              </a:r>
            </a:p>
          </p:txBody>
        </p:sp>
        <p:sp>
          <p:nvSpPr>
            <p:cNvPr id="769031" name="Rectangle 7"/>
            <p:cNvSpPr>
              <a:spLocks noChangeArrowheads="1"/>
            </p:cNvSpPr>
            <p:nvPr/>
          </p:nvSpPr>
          <p:spPr bwMode="auto">
            <a:xfrm>
              <a:off x="1532" y="1640"/>
              <a:ext cx="3402" cy="22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400" b="1">
                  <a:solidFill>
                    <a:schemeClr val="tx1"/>
                  </a:solidFill>
                  <a:ea typeface="굴림" pitchFamily="50" charset="-127"/>
                </a:rPr>
                <a:t>System Call Interface</a:t>
              </a:r>
            </a:p>
          </p:txBody>
        </p:sp>
        <p:sp>
          <p:nvSpPr>
            <p:cNvPr id="769032" name="Rectangle 8"/>
            <p:cNvSpPr>
              <a:spLocks noChangeArrowheads="1"/>
            </p:cNvSpPr>
            <p:nvPr/>
          </p:nvSpPr>
          <p:spPr bwMode="auto">
            <a:xfrm>
              <a:off x="1532" y="2049"/>
              <a:ext cx="3402" cy="22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400" b="1">
                  <a:solidFill>
                    <a:schemeClr val="tx1"/>
                  </a:solidFill>
                  <a:ea typeface="굴림" pitchFamily="50" charset="-127"/>
                </a:rPr>
                <a:t>VFS</a:t>
              </a:r>
            </a:p>
          </p:txBody>
        </p:sp>
        <p:sp>
          <p:nvSpPr>
            <p:cNvPr id="769033" name="Rectangle 9"/>
            <p:cNvSpPr>
              <a:spLocks noChangeArrowheads="1"/>
            </p:cNvSpPr>
            <p:nvPr/>
          </p:nvSpPr>
          <p:spPr bwMode="auto">
            <a:xfrm>
              <a:off x="3800" y="2457"/>
              <a:ext cx="1134" cy="22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  <a:t>Network Subsystem</a:t>
              </a:r>
            </a:p>
          </p:txBody>
        </p:sp>
        <p:sp>
          <p:nvSpPr>
            <p:cNvPr id="769034" name="Rectangle 10"/>
            <p:cNvSpPr>
              <a:spLocks noChangeArrowheads="1"/>
            </p:cNvSpPr>
            <p:nvPr/>
          </p:nvSpPr>
          <p:spPr bwMode="auto">
            <a:xfrm>
              <a:off x="2666" y="2457"/>
              <a:ext cx="1134" cy="22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  <a:t>Buffer Cache</a:t>
              </a:r>
            </a:p>
          </p:txBody>
        </p:sp>
        <p:sp>
          <p:nvSpPr>
            <p:cNvPr id="769035" name="Rectangle 11"/>
            <p:cNvSpPr>
              <a:spLocks noChangeArrowheads="1"/>
            </p:cNvSpPr>
            <p:nvPr/>
          </p:nvSpPr>
          <p:spPr bwMode="auto">
            <a:xfrm>
              <a:off x="3800" y="2865"/>
              <a:ext cx="1134" cy="227"/>
            </a:xfrm>
            <a:prstGeom prst="rect">
              <a:avLst/>
            </a:prstGeom>
            <a:solidFill>
              <a:srgbClr val="CCFF99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  <a:t>Network D/D</a:t>
              </a:r>
            </a:p>
          </p:txBody>
        </p:sp>
        <p:sp>
          <p:nvSpPr>
            <p:cNvPr id="769036" name="Rectangle 12"/>
            <p:cNvSpPr>
              <a:spLocks noChangeArrowheads="1"/>
            </p:cNvSpPr>
            <p:nvPr/>
          </p:nvSpPr>
          <p:spPr bwMode="auto">
            <a:xfrm>
              <a:off x="2666" y="2865"/>
              <a:ext cx="1134" cy="227"/>
            </a:xfrm>
            <a:prstGeom prst="rect">
              <a:avLst/>
            </a:prstGeom>
            <a:solidFill>
              <a:srgbClr val="CCFF99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  <a:t>Block D/D</a:t>
              </a:r>
            </a:p>
          </p:txBody>
        </p:sp>
        <p:sp>
          <p:nvSpPr>
            <p:cNvPr id="769037" name="Rectangle 13"/>
            <p:cNvSpPr>
              <a:spLocks noChangeArrowheads="1"/>
            </p:cNvSpPr>
            <p:nvPr/>
          </p:nvSpPr>
          <p:spPr bwMode="auto">
            <a:xfrm>
              <a:off x="1532" y="2865"/>
              <a:ext cx="1134" cy="227"/>
            </a:xfrm>
            <a:prstGeom prst="rect">
              <a:avLst/>
            </a:prstGeom>
            <a:solidFill>
              <a:srgbClr val="CCFF99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  <a:t>Char Device Driver</a:t>
              </a:r>
            </a:p>
          </p:txBody>
        </p:sp>
        <p:sp>
          <p:nvSpPr>
            <p:cNvPr id="769038" name="Rectangle 14"/>
            <p:cNvSpPr>
              <a:spLocks noChangeArrowheads="1"/>
            </p:cNvSpPr>
            <p:nvPr/>
          </p:nvSpPr>
          <p:spPr bwMode="auto">
            <a:xfrm>
              <a:off x="1532" y="3274"/>
              <a:ext cx="3402" cy="22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400" b="1">
                  <a:solidFill>
                    <a:schemeClr val="tx1"/>
                  </a:solidFill>
                  <a:ea typeface="굴림" pitchFamily="50" charset="-127"/>
                </a:rPr>
                <a:t>Device Interface</a:t>
              </a:r>
            </a:p>
          </p:txBody>
        </p:sp>
        <p:sp>
          <p:nvSpPr>
            <p:cNvPr id="769039" name="Rectangle 15"/>
            <p:cNvSpPr>
              <a:spLocks noChangeArrowheads="1"/>
            </p:cNvSpPr>
            <p:nvPr/>
          </p:nvSpPr>
          <p:spPr bwMode="auto">
            <a:xfrm>
              <a:off x="1532" y="3682"/>
              <a:ext cx="3402" cy="227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latinLnBrk="1" hangingPunct="1"/>
              <a:r>
                <a:rPr kumimoji="1" lang="en-US" altLang="ko-KR" sz="1400" b="1">
                  <a:solidFill>
                    <a:schemeClr val="tx1"/>
                  </a:solidFill>
                  <a:ea typeface="굴림" pitchFamily="50" charset="-127"/>
                </a:rPr>
                <a:t>Hardware</a:t>
              </a:r>
            </a:p>
          </p:txBody>
        </p:sp>
        <p:sp>
          <p:nvSpPr>
            <p:cNvPr id="769040" name="Line 16"/>
            <p:cNvSpPr>
              <a:spLocks noChangeShapeType="1"/>
            </p:cNvSpPr>
            <p:nvPr/>
          </p:nvSpPr>
          <p:spPr bwMode="auto">
            <a:xfrm>
              <a:off x="2076" y="2275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1" name="Line 17"/>
            <p:cNvSpPr>
              <a:spLocks noChangeShapeType="1"/>
            </p:cNvSpPr>
            <p:nvPr/>
          </p:nvSpPr>
          <p:spPr bwMode="auto">
            <a:xfrm>
              <a:off x="3210" y="18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2" name="Line 18"/>
            <p:cNvSpPr>
              <a:spLocks noChangeShapeType="1"/>
            </p:cNvSpPr>
            <p:nvPr/>
          </p:nvSpPr>
          <p:spPr bwMode="auto">
            <a:xfrm>
              <a:off x="3256" y="2275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3" name="Line 19"/>
            <p:cNvSpPr>
              <a:spLocks noChangeShapeType="1"/>
            </p:cNvSpPr>
            <p:nvPr/>
          </p:nvSpPr>
          <p:spPr bwMode="auto">
            <a:xfrm>
              <a:off x="4390" y="2275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4" name="Line 20"/>
            <p:cNvSpPr>
              <a:spLocks noChangeShapeType="1"/>
            </p:cNvSpPr>
            <p:nvPr/>
          </p:nvSpPr>
          <p:spPr bwMode="auto">
            <a:xfrm>
              <a:off x="3256" y="2684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5" name="Line 21"/>
            <p:cNvSpPr>
              <a:spLocks noChangeShapeType="1"/>
            </p:cNvSpPr>
            <p:nvPr/>
          </p:nvSpPr>
          <p:spPr bwMode="auto">
            <a:xfrm>
              <a:off x="4390" y="2684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6" name="Line 22"/>
            <p:cNvSpPr>
              <a:spLocks noChangeShapeType="1"/>
            </p:cNvSpPr>
            <p:nvPr/>
          </p:nvSpPr>
          <p:spPr bwMode="auto">
            <a:xfrm>
              <a:off x="2076" y="309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7" name="Line 23"/>
            <p:cNvSpPr>
              <a:spLocks noChangeShapeType="1"/>
            </p:cNvSpPr>
            <p:nvPr/>
          </p:nvSpPr>
          <p:spPr bwMode="auto">
            <a:xfrm>
              <a:off x="3256" y="309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8" name="Line 24"/>
            <p:cNvSpPr>
              <a:spLocks noChangeShapeType="1"/>
            </p:cNvSpPr>
            <p:nvPr/>
          </p:nvSpPr>
          <p:spPr bwMode="auto">
            <a:xfrm>
              <a:off x="4390" y="309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49" name="AutoShape 25"/>
            <p:cNvSpPr>
              <a:spLocks noChangeArrowheads="1"/>
            </p:cNvSpPr>
            <p:nvPr/>
          </p:nvSpPr>
          <p:spPr bwMode="auto">
            <a:xfrm>
              <a:off x="3029" y="1459"/>
              <a:ext cx="363" cy="181"/>
            </a:xfrm>
            <a:prstGeom prst="upDownArrow">
              <a:avLst>
                <a:gd name="adj1" fmla="val 49861"/>
                <a:gd name="adj2" fmla="val 35361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50" name="AutoShape 26"/>
            <p:cNvSpPr>
              <a:spLocks noChangeArrowheads="1"/>
            </p:cNvSpPr>
            <p:nvPr/>
          </p:nvSpPr>
          <p:spPr bwMode="auto">
            <a:xfrm>
              <a:off x="3074" y="3500"/>
              <a:ext cx="363" cy="181"/>
            </a:xfrm>
            <a:prstGeom prst="upDownArrow">
              <a:avLst>
                <a:gd name="adj1" fmla="val 49861"/>
                <a:gd name="adj2" fmla="val 35361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769051" name="Text Box 27"/>
            <p:cNvSpPr txBox="1">
              <a:spLocks noChangeArrowheads="1"/>
            </p:cNvSpPr>
            <p:nvPr/>
          </p:nvSpPr>
          <p:spPr bwMode="auto">
            <a:xfrm>
              <a:off x="612" y="1199"/>
              <a:ext cx="64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kumimoji="1" lang="en-US" altLang="ko-KR" sz="1200" b="1" dirty="0">
                  <a:solidFill>
                    <a:schemeClr val="tx1"/>
                  </a:solidFill>
                  <a:ea typeface="굴림" pitchFamily="50" charset="-127"/>
                </a:rPr>
                <a:t>Application</a:t>
              </a:r>
              <a:br>
                <a:rPr kumimoji="1" lang="en-US" altLang="ko-KR" sz="1200" b="1" dirty="0">
                  <a:solidFill>
                    <a:schemeClr val="tx1"/>
                  </a:solidFill>
                  <a:ea typeface="굴림" pitchFamily="50" charset="-127"/>
                </a:rPr>
              </a:br>
              <a:r>
                <a:rPr kumimoji="1" lang="en-US" altLang="ko-KR" sz="1200" b="1" dirty="0">
                  <a:solidFill>
                    <a:schemeClr val="tx1"/>
                  </a:solidFill>
                  <a:ea typeface="굴림" pitchFamily="50" charset="-127"/>
                </a:rPr>
                <a:t>area</a:t>
              </a:r>
            </a:p>
          </p:txBody>
        </p:sp>
        <p:sp>
          <p:nvSpPr>
            <p:cNvPr id="769052" name="Text Box 28"/>
            <p:cNvSpPr txBox="1">
              <a:spLocks noChangeArrowheads="1"/>
            </p:cNvSpPr>
            <p:nvPr/>
          </p:nvSpPr>
          <p:spPr bwMode="auto">
            <a:xfrm>
              <a:off x="761" y="2411"/>
              <a:ext cx="41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  <a:t>Kernel</a:t>
              </a:r>
              <a:b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</a:br>
              <a: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  <a:t>area</a:t>
              </a:r>
            </a:p>
          </p:txBody>
        </p:sp>
        <p:sp>
          <p:nvSpPr>
            <p:cNvPr id="769053" name="Text Box 29"/>
            <p:cNvSpPr txBox="1">
              <a:spLocks noChangeArrowheads="1"/>
            </p:cNvSpPr>
            <p:nvPr/>
          </p:nvSpPr>
          <p:spPr bwMode="auto">
            <a:xfrm>
              <a:off x="695" y="3681"/>
              <a:ext cx="552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kumimoji="1" lang="en-US" altLang="ko-KR" sz="1200" b="1">
                  <a:solidFill>
                    <a:schemeClr val="tx1"/>
                  </a:solidFill>
                  <a:ea typeface="굴림" pitchFamily="50" charset="-127"/>
                </a:rPr>
                <a:t>Hardware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itchFamily="50" charset="-127"/>
              </a:rPr>
              <a:t>커널 소스 트리 </a:t>
            </a:r>
          </a:p>
        </p:txBody>
      </p:sp>
      <p:sp>
        <p:nvSpPr>
          <p:cNvPr id="1033219" name="Rectangle 1027"/>
          <p:cNvSpPr>
            <a:spLocks noGrp="1" noChangeArrowheads="1"/>
          </p:cNvSpPr>
          <p:nvPr>
            <p:ph idx="1"/>
          </p:nvPr>
        </p:nvSpPr>
        <p:spPr>
          <a:xfrm>
            <a:off x="687388" y="1285875"/>
            <a:ext cx="7848600" cy="698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ko-KR" altLang="en-US" sz="2000">
              <a:ea typeface="굴림" pitchFamily="50" charset="-127"/>
            </a:endParaRPr>
          </a:p>
        </p:txBody>
      </p:sp>
      <p:sp>
        <p:nvSpPr>
          <p:cNvPr id="18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240-C991-4789-92FA-AA183FF34554}" type="slidenum">
              <a:rPr lang="ko-KR" altLang="en-US"/>
              <a:pPr/>
              <a:t>11</a:t>
            </a:fld>
            <a:endParaRPr lang="ko-KR" altLang="en-US" sz="1800"/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533400" y="1524000"/>
            <a:ext cx="7667625" cy="4360863"/>
            <a:chOff x="336" y="960"/>
            <a:chExt cx="4830" cy="2747"/>
          </a:xfrm>
        </p:grpSpPr>
        <p:sp>
          <p:nvSpPr>
            <p:cNvPr id="1033221" name="Text Box 1029"/>
            <p:cNvSpPr txBox="1">
              <a:spLocks noChangeArrowheads="1"/>
            </p:cNvSpPr>
            <p:nvPr/>
          </p:nvSpPr>
          <p:spPr bwMode="auto">
            <a:xfrm>
              <a:off x="1968" y="1368"/>
              <a:ext cx="804" cy="19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ko-KR" altLang="en-US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/</a:t>
              </a: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usr/src/linux</a:t>
              </a:r>
            </a:p>
          </p:txBody>
        </p:sp>
        <p:sp>
          <p:nvSpPr>
            <p:cNvPr id="1033222" name="AutoShape 1030"/>
            <p:cNvSpPr>
              <a:spLocks noChangeArrowheads="1"/>
            </p:cNvSpPr>
            <p:nvPr/>
          </p:nvSpPr>
          <p:spPr bwMode="auto">
            <a:xfrm>
              <a:off x="899" y="1205"/>
              <a:ext cx="312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23" name="Text Box 1031"/>
            <p:cNvSpPr txBox="1">
              <a:spLocks noChangeArrowheads="1"/>
            </p:cNvSpPr>
            <p:nvPr/>
          </p:nvSpPr>
          <p:spPr bwMode="auto">
            <a:xfrm>
              <a:off x="899" y="1183"/>
              <a:ext cx="3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Doc</a:t>
              </a:r>
            </a:p>
          </p:txBody>
        </p:sp>
        <p:sp>
          <p:nvSpPr>
            <p:cNvPr id="1033224" name="AutoShape 1032"/>
            <p:cNvSpPr>
              <a:spLocks noChangeArrowheads="1"/>
            </p:cNvSpPr>
            <p:nvPr/>
          </p:nvSpPr>
          <p:spPr bwMode="auto">
            <a:xfrm>
              <a:off x="1010" y="1596"/>
              <a:ext cx="345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25" name="Text Box 1033"/>
            <p:cNvSpPr txBox="1">
              <a:spLocks noChangeArrowheads="1"/>
            </p:cNvSpPr>
            <p:nvPr/>
          </p:nvSpPr>
          <p:spPr bwMode="auto">
            <a:xfrm>
              <a:off x="1010" y="1579"/>
              <a:ext cx="341" cy="19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arch</a:t>
              </a:r>
            </a:p>
          </p:txBody>
        </p:sp>
        <p:sp>
          <p:nvSpPr>
            <p:cNvPr id="1033226" name="AutoShape 1034"/>
            <p:cNvSpPr>
              <a:spLocks noChangeArrowheads="1"/>
            </p:cNvSpPr>
            <p:nvPr/>
          </p:nvSpPr>
          <p:spPr bwMode="auto">
            <a:xfrm>
              <a:off x="2571" y="1802"/>
              <a:ext cx="478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27" name="Text Box 1035"/>
            <p:cNvSpPr txBox="1">
              <a:spLocks noChangeArrowheads="1"/>
            </p:cNvSpPr>
            <p:nvPr/>
          </p:nvSpPr>
          <p:spPr bwMode="auto">
            <a:xfrm>
              <a:off x="2571" y="1785"/>
              <a:ext cx="4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 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include</a:t>
              </a:r>
              <a:endParaRPr kumimoji="1" lang="en-US" altLang="ko-KR" sz="14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3228" name="AutoShape 1036"/>
            <p:cNvSpPr>
              <a:spLocks noChangeArrowheads="1"/>
            </p:cNvSpPr>
            <p:nvPr/>
          </p:nvSpPr>
          <p:spPr bwMode="auto">
            <a:xfrm>
              <a:off x="2041" y="1802"/>
              <a:ext cx="286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29" name="Text Box 1037"/>
            <p:cNvSpPr txBox="1">
              <a:spLocks noChangeArrowheads="1"/>
            </p:cNvSpPr>
            <p:nvPr/>
          </p:nvSpPr>
          <p:spPr bwMode="auto">
            <a:xfrm>
              <a:off x="2041" y="1785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init</a:t>
              </a:r>
            </a:p>
          </p:txBody>
        </p:sp>
        <p:sp>
          <p:nvSpPr>
            <p:cNvPr id="1033230" name="AutoShape 1038"/>
            <p:cNvSpPr>
              <a:spLocks noChangeArrowheads="1"/>
            </p:cNvSpPr>
            <p:nvPr/>
          </p:nvSpPr>
          <p:spPr bwMode="auto">
            <a:xfrm>
              <a:off x="1584" y="1781"/>
              <a:ext cx="231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31" name="Text Box 1039"/>
            <p:cNvSpPr txBox="1">
              <a:spLocks noChangeArrowheads="1"/>
            </p:cNvSpPr>
            <p:nvPr/>
          </p:nvSpPr>
          <p:spPr bwMode="auto">
            <a:xfrm>
              <a:off x="1566" y="1765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ko-KR" altLang="en-US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kumimoji="1" lang="en-US" altLang="ko-KR" sz="1400" b="1" 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fs</a:t>
              </a:r>
              <a:endParaRPr kumimoji="1" lang="en-US" altLang="ko-KR" sz="14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3232" name="AutoShape 1040"/>
            <p:cNvSpPr>
              <a:spLocks noChangeArrowheads="1"/>
            </p:cNvSpPr>
            <p:nvPr/>
          </p:nvSpPr>
          <p:spPr bwMode="auto">
            <a:xfrm>
              <a:off x="1381" y="994"/>
              <a:ext cx="479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33" name="Text Box 1041"/>
            <p:cNvSpPr txBox="1">
              <a:spLocks noChangeArrowheads="1"/>
            </p:cNvSpPr>
            <p:nvPr/>
          </p:nvSpPr>
          <p:spPr bwMode="auto">
            <a:xfrm>
              <a:off x="1381" y="977"/>
              <a:ext cx="4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 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kernel</a:t>
              </a:r>
            </a:p>
          </p:txBody>
        </p:sp>
        <p:sp>
          <p:nvSpPr>
            <p:cNvPr id="1033234" name="AutoShape 1042"/>
            <p:cNvSpPr>
              <a:spLocks noChangeArrowheads="1"/>
            </p:cNvSpPr>
            <p:nvPr/>
          </p:nvSpPr>
          <p:spPr bwMode="auto">
            <a:xfrm>
              <a:off x="2041" y="977"/>
              <a:ext cx="286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35" name="Text Box 1043"/>
            <p:cNvSpPr txBox="1">
              <a:spLocks noChangeArrowheads="1"/>
            </p:cNvSpPr>
            <p:nvPr/>
          </p:nvSpPr>
          <p:spPr bwMode="auto">
            <a:xfrm>
              <a:off x="2041" y="960"/>
              <a:ext cx="3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ko-KR" altLang="en-US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ipc</a:t>
              </a:r>
            </a:p>
          </p:txBody>
        </p:sp>
        <p:sp>
          <p:nvSpPr>
            <p:cNvPr id="1033236" name="AutoShape 1044"/>
            <p:cNvSpPr>
              <a:spLocks noChangeArrowheads="1"/>
            </p:cNvSpPr>
            <p:nvPr/>
          </p:nvSpPr>
          <p:spPr bwMode="auto">
            <a:xfrm>
              <a:off x="2571" y="977"/>
              <a:ext cx="286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37" name="Text Box 1045"/>
            <p:cNvSpPr txBox="1">
              <a:spLocks noChangeArrowheads="1"/>
            </p:cNvSpPr>
            <p:nvPr/>
          </p:nvSpPr>
          <p:spPr bwMode="auto">
            <a:xfrm>
              <a:off x="2571" y="96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ko-KR" altLang="en-US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lib</a:t>
              </a:r>
            </a:p>
          </p:txBody>
        </p:sp>
        <p:sp>
          <p:nvSpPr>
            <p:cNvPr id="1033238" name="AutoShape 1046"/>
            <p:cNvSpPr>
              <a:spLocks noChangeArrowheads="1"/>
            </p:cNvSpPr>
            <p:nvPr/>
          </p:nvSpPr>
          <p:spPr bwMode="auto">
            <a:xfrm>
              <a:off x="3049" y="1016"/>
              <a:ext cx="287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39" name="Text Box 1047"/>
            <p:cNvSpPr txBox="1">
              <a:spLocks noChangeArrowheads="1"/>
            </p:cNvSpPr>
            <p:nvPr/>
          </p:nvSpPr>
          <p:spPr bwMode="auto">
            <a:xfrm>
              <a:off x="3027" y="999"/>
              <a:ext cx="3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 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mm</a:t>
              </a:r>
            </a:p>
          </p:txBody>
        </p:sp>
        <p:sp>
          <p:nvSpPr>
            <p:cNvPr id="1033240" name="AutoShape 1048"/>
            <p:cNvSpPr>
              <a:spLocks noChangeArrowheads="1"/>
            </p:cNvSpPr>
            <p:nvPr/>
          </p:nvSpPr>
          <p:spPr bwMode="auto">
            <a:xfrm>
              <a:off x="3313" y="1781"/>
              <a:ext cx="303" cy="18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41" name="Text Box 1049"/>
            <p:cNvSpPr txBox="1">
              <a:spLocks noChangeArrowheads="1"/>
            </p:cNvSpPr>
            <p:nvPr/>
          </p:nvSpPr>
          <p:spPr bwMode="auto">
            <a:xfrm>
              <a:off x="3291" y="1765"/>
              <a:ext cx="3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ko-KR" altLang="en-US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kumimoji="1" lang="en-US" altLang="ko-KR" sz="1400" b="1" 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net</a:t>
              </a:r>
              <a:endParaRPr kumimoji="1" lang="en-US" altLang="ko-KR" sz="14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3242" name="AutoShape 1050"/>
            <p:cNvSpPr>
              <a:spLocks noChangeArrowheads="1"/>
            </p:cNvSpPr>
            <p:nvPr/>
          </p:nvSpPr>
          <p:spPr bwMode="auto">
            <a:xfrm>
              <a:off x="3616" y="1162"/>
              <a:ext cx="478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43" name="Text Box 1051"/>
            <p:cNvSpPr txBox="1">
              <a:spLocks noChangeArrowheads="1"/>
            </p:cNvSpPr>
            <p:nvPr/>
          </p:nvSpPr>
          <p:spPr bwMode="auto">
            <a:xfrm>
              <a:off x="3616" y="1145"/>
              <a:ext cx="4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scripts</a:t>
              </a:r>
            </a:p>
          </p:txBody>
        </p:sp>
        <p:sp>
          <p:nvSpPr>
            <p:cNvPr id="1033244" name="AutoShape 1052"/>
            <p:cNvSpPr>
              <a:spLocks noChangeArrowheads="1"/>
            </p:cNvSpPr>
            <p:nvPr/>
          </p:nvSpPr>
          <p:spPr bwMode="auto">
            <a:xfrm>
              <a:off x="3809" y="1531"/>
              <a:ext cx="478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45" name="Text Box 1053"/>
            <p:cNvSpPr txBox="1">
              <a:spLocks noChangeArrowheads="1"/>
            </p:cNvSpPr>
            <p:nvPr/>
          </p:nvSpPr>
          <p:spPr bwMode="auto">
            <a:xfrm>
              <a:off x="3809" y="1514"/>
              <a:ext cx="438" cy="19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ko-KR" altLang="en-US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driver</a:t>
              </a:r>
            </a:p>
          </p:txBody>
        </p:sp>
        <p:sp>
          <p:nvSpPr>
            <p:cNvPr id="1033246" name="Line 1054"/>
            <p:cNvSpPr>
              <a:spLocks noChangeShapeType="1"/>
            </p:cNvSpPr>
            <p:nvPr/>
          </p:nvSpPr>
          <p:spPr bwMode="auto">
            <a:xfrm flipH="1" flipV="1">
              <a:off x="1211" y="1329"/>
              <a:ext cx="786" cy="6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47" name="Line 1055"/>
            <p:cNvSpPr>
              <a:spLocks noChangeShapeType="1"/>
            </p:cNvSpPr>
            <p:nvPr/>
          </p:nvSpPr>
          <p:spPr bwMode="auto">
            <a:xfrm flipH="1" flipV="1">
              <a:off x="1786" y="1183"/>
              <a:ext cx="255" cy="189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48" name="Line 1056"/>
            <p:cNvSpPr>
              <a:spLocks noChangeShapeType="1"/>
            </p:cNvSpPr>
            <p:nvPr/>
          </p:nvSpPr>
          <p:spPr bwMode="auto">
            <a:xfrm flipH="1">
              <a:off x="1355" y="1514"/>
              <a:ext cx="642" cy="8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49" name="Line 1057"/>
            <p:cNvSpPr>
              <a:spLocks noChangeShapeType="1"/>
            </p:cNvSpPr>
            <p:nvPr/>
          </p:nvSpPr>
          <p:spPr bwMode="auto">
            <a:xfrm flipH="1">
              <a:off x="1786" y="1557"/>
              <a:ext cx="211" cy="2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50" name="Line 1058"/>
            <p:cNvSpPr>
              <a:spLocks noChangeShapeType="1"/>
            </p:cNvSpPr>
            <p:nvPr/>
          </p:nvSpPr>
          <p:spPr bwMode="auto">
            <a:xfrm>
              <a:off x="2208" y="1557"/>
              <a:ext cx="0" cy="22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51" name="Line 1059"/>
            <p:cNvSpPr>
              <a:spLocks noChangeShapeType="1"/>
            </p:cNvSpPr>
            <p:nvPr/>
          </p:nvSpPr>
          <p:spPr bwMode="auto">
            <a:xfrm>
              <a:off x="2538" y="1579"/>
              <a:ext cx="234" cy="22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52" name="Line 1060"/>
            <p:cNvSpPr>
              <a:spLocks noChangeShapeType="1"/>
            </p:cNvSpPr>
            <p:nvPr/>
          </p:nvSpPr>
          <p:spPr bwMode="auto">
            <a:xfrm>
              <a:off x="2772" y="1557"/>
              <a:ext cx="564" cy="22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53" name="Line 1061"/>
            <p:cNvSpPr>
              <a:spLocks noChangeShapeType="1"/>
            </p:cNvSpPr>
            <p:nvPr/>
          </p:nvSpPr>
          <p:spPr bwMode="auto">
            <a:xfrm>
              <a:off x="2772" y="1514"/>
              <a:ext cx="1037" cy="8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54" name="Line 1062"/>
            <p:cNvSpPr>
              <a:spLocks noChangeShapeType="1"/>
            </p:cNvSpPr>
            <p:nvPr/>
          </p:nvSpPr>
          <p:spPr bwMode="auto">
            <a:xfrm flipV="1">
              <a:off x="2772" y="1329"/>
              <a:ext cx="844" cy="6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55" name="Line 1063"/>
            <p:cNvSpPr>
              <a:spLocks noChangeShapeType="1"/>
            </p:cNvSpPr>
            <p:nvPr/>
          </p:nvSpPr>
          <p:spPr bwMode="auto">
            <a:xfrm flipV="1">
              <a:off x="2208" y="1166"/>
              <a:ext cx="0" cy="2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56" name="Line 1064"/>
            <p:cNvSpPr>
              <a:spLocks noChangeShapeType="1"/>
            </p:cNvSpPr>
            <p:nvPr/>
          </p:nvSpPr>
          <p:spPr bwMode="auto">
            <a:xfrm flipV="1">
              <a:off x="2337" y="1166"/>
              <a:ext cx="234" cy="20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57" name="Line 1065"/>
            <p:cNvSpPr>
              <a:spLocks noChangeShapeType="1"/>
            </p:cNvSpPr>
            <p:nvPr/>
          </p:nvSpPr>
          <p:spPr bwMode="auto">
            <a:xfrm flipV="1">
              <a:off x="2571" y="1166"/>
              <a:ext cx="478" cy="2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grpSp>
          <p:nvGrpSpPr>
            <p:cNvPr id="3" name="Group 1066"/>
            <p:cNvGrpSpPr>
              <a:grpSpLocks/>
            </p:cNvGrpSpPr>
            <p:nvPr/>
          </p:nvGrpSpPr>
          <p:grpSpPr bwMode="auto">
            <a:xfrm>
              <a:off x="336" y="1720"/>
              <a:ext cx="403" cy="1448"/>
              <a:chOff x="336" y="1720"/>
              <a:chExt cx="403" cy="1448"/>
            </a:xfrm>
          </p:grpSpPr>
          <p:sp>
            <p:nvSpPr>
              <p:cNvPr id="1033259" name="AutoShape 1067"/>
              <p:cNvSpPr>
                <a:spLocks noChangeArrowheads="1"/>
              </p:cNvSpPr>
              <p:nvPr/>
            </p:nvSpPr>
            <p:spPr bwMode="auto">
              <a:xfrm>
                <a:off x="336" y="2975"/>
                <a:ext cx="396" cy="168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60" name="AutoShape 1068"/>
              <p:cNvSpPr>
                <a:spLocks noChangeArrowheads="1"/>
              </p:cNvSpPr>
              <p:nvPr/>
            </p:nvSpPr>
            <p:spPr bwMode="auto">
              <a:xfrm>
                <a:off x="336" y="1738"/>
                <a:ext cx="396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61" name="Text Box 1069"/>
              <p:cNvSpPr txBox="1">
                <a:spLocks noChangeArrowheads="1"/>
              </p:cNvSpPr>
              <p:nvPr/>
            </p:nvSpPr>
            <p:spPr bwMode="auto">
              <a:xfrm>
                <a:off x="336" y="1720"/>
                <a:ext cx="39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alpha</a:t>
                </a:r>
              </a:p>
            </p:txBody>
          </p:sp>
          <p:sp>
            <p:nvSpPr>
              <p:cNvPr id="1033262" name="AutoShape 1070"/>
              <p:cNvSpPr>
                <a:spLocks noChangeArrowheads="1"/>
              </p:cNvSpPr>
              <p:nvPr/>
            </p:nvSpPr>
            <p:spPr bwMode="auto">
              <a:xfrm>
                <a:off x="336" y="1944"/>
                <a:ext cx="396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63" name="Text Box 1071"/>
              <p:cNvSpPr txBox="1">
                <a:spLocks noChangeArrowheads="1"/>
              </p:cNvSpPr>
              <p:nvPr/>
            </p:nvSpPr>
            <p:spPr bwMode="auto">
              <a:xfrm>
                <a:off x="336" y="2976"/>
                <a:ext cx="3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1400" b="1">
                    <a:solidFill>
                      <a:schemeClr val="folHlink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kumimoji="1" lang="en-US" altLang="ko-KR" sz="1400" b="1">
                    <a:solidFill>
                      <a:schemeClr val="folHlink"/>
                    </a:solidFill>
                    <a:latin typeface="굴림" pitchFamily="50" charset="-127"/>
                    <a:ea typeface="굴림" pitchFamily="50" charset="-127"/>
                  </a:rPr>
                  <a:t>arm</a:t>
                </a:r>
              </a:p>
            </p:txBody>
          </p:sp>
          <p:sp>
            <p:nvSpPr>
              <p:cNvPr id="1033264" name="AutoShape 1072"/>
              <p:cNvSpPr>
                <a:spLocks noChangeArrowheads="1"/>
              </p:cNvSpPr>
              <p:nvPr/>
            </p:nvSpPr>
            <p:spPr bwMode="auto">
              <a:xfrm>
                <a:off x="336" y="2150"/>
                <a:ext cx="396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65" name="Text Box 1073"/>
              <p:cNvSpPr txBox="1">
                <a:spLocks noChangeArrowheads="1"/>
              </p:cNvSpPr>
              <p:nvPr/>
            </p:nvSpPr>
            <p:spPr bwMode="auto">
              <a:xfrm>
                <a:off x="336" y="2133"/>
                <a:ext cx="3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m68k</a:t>
                </a:r>
              </a:p>
            </p:txBody>
          </p:sp>
          <p:sp>
            <p:nvSpPr>
              <p:cNvPr id="1033266" name="AutoShape 1074"/>
              <p:cNvSpPr>
                <a:spLocks noChangeArrowheads="1"/>
              </p:cNvSpPr>
              <p:nvPr/>
            </p:nvSpPr>
            <p:spPr bwMode="auto">
              <a:xfrm>
                <a:off x="336" y="2356"/>
                <a:ext cx="396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67" name="Text Box 1075"/>
              <p:cNvSpPr txBox="1">
                <a:spLocks noChangeArrowheads="1"/>
              </p:cNvSpPr>
              <p:nvPr/>
            </p:nvSpPr>
            <p:spPr bwMode="auto">
              <a:xfrm>
                <a:off x="336" y="2339"/>
                <a:ext cx="40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mips</a:t>
                </a:r>
              </a:p>
            </p:txBody>
          </p:sp>
          <p:sp>
            <p:nvSpPr>
              <p:cNvPr id="1033268" name="AutoShape 1076"/>
              <p:cNvSpPr>
                <a:spLocks noChangeArrowheads="1"/>
              </p:cNvSpPr>
              <p:nvPr/>
            </p:nvSpPr>
            <p:spPr bwMode="auto">
              <a:xfrm>
                <a:off x="336" y="2563"/>
                <a:ext cx="396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69" name="Text Box 1077"/>
              <p:cNvSpPr txBox="1">
                <a:spLocks noChangeArrowheads="1"/>
              </p:cNvSpPr>
              <p:nvPr/>
            </p:nvSpPr>
            <p:spPr bwMode="auto">
              <a:xfrm>
                <a:off x="336" y="2546"/>
                <a:ext cx="3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ppc</a:t>
                </a:r>
              </a:p>
            </p:txBody>
          </p:sp>
          <p:sp>
            <p:nvSpPr>
              <p:cNvPr id="1033270" name="AutoShape 1078"/>
              <p:cNvSpPr>
                <a:spLocks noChangeArrowheads="1"/>
              </p:cNvSpPr>
              <p:nvPr/>
            </p:nvSpPr>
            <p:spPr bwMode="auto">
              <a:xfrm>
                <a:off x="336" y="2769"/>
                <a:ext cx="396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71" name="Text Box 1079"/>
              <p:cNvSpPr txBox="1">
                <a:spLocks noChangeArrowheads="1"/>
              </p:cNvSpPr>
              <p:nvPr/>
            </p:nvSpPr>
            <p:spPr bwMode="auto">
              <a:xfrm>
                <a:off x="336" y="2752"/>
                <a:ext cx="4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sparc</a:t>
                </a:r>
              </a:p>
            </p:txBody>
          </p:sp>
          <p:sp>
            <p:nvSpPr>
              <p:cNvPr id="1033272" name="Text Box 1080"/>
              <p:cNvSpPr txBox="1">
                <a:spLocks noChangeArrowheads="1"/>
              </p:cNvSpPr>
              <p:nvPr/>
            </p:nvSpPr>
            <p:spPr bwMode="auto">
              <a:xfrm>
                <a:off x="336" y="1920"/>
                <a:ext cx="36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i386</a:t>
                </a:r>
              </a:p>
            </p:txBody>
          </p:sp>
        </p:grpSp>
        <p:sp>
          <p:nvSpPr>
            <p:cNvPr id="1033273" name="Line 1081"/>
            <p:cNvSpPr>
              <a:spLocks noChangeShapeType="1"/>
            </p:cNvSpPr>
            <p:nvPr/>
          </p:nvSpPr>
          <p:spPr bwMode="auto">
            <a:xfrm flipH="1">
              <a:off x="732" y="1720"/>
              <a:ext cx="278" cy="6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74" name="Line 1082"/>
            <p:cNvSpPr>
              <a:spLocks noChangeShapeType="1"/>
            </p:cNvSpPr>
            <p:nvPr/>
          </p:nvSpPr>
          <p:spPr bwMode="auto">
            <a:xfrm flipH="1">
              <a:off x="722" y="1738"/>
              <a:ext cx="288" cy="23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75" name="Line 1083"/>
            <p:cNvSpPr>
              <a:spLocks noChangeShapeType="1"/>
            </p:cNvSpPr>
            <p:nvPr/>
          </p:nvSpPr>
          <p:spPr bwMode="auto">
            <a:xfrm flipH="1">
              <a:off x="726" y="1738"/>
              <a:ext cx="284" cy="4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76" name="Line 1084"/>
            <p:cNvSpPr>
              <a:spLocks noChangeShapeType="1"/>
            </p:cNvSpPr>
            <p:nvPr/>
          </p:nvSpPr>
          <p:spPr bwMode="auto">
            <a:xfrm flipH="1">
              <a:off x="722" y="1763"/>
              <a:ext cx="288" cy="59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77" name="Line 1085"/>
            <p:cNvSpPr>
              <a:spLocks noChangeShapeType="1"/>
            </p:cNvSpPr>
            <p:nvPr/>
          </p:nvSpPr>
          <p:spPr bwMode="auto">
            <a:xfrm flipH="1">
              <a:off x="732" y="1763"/>
              <a:ext cx="278" cy="8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78" name="Line 1086"/>
            <p:cNvSpPr>
              <a:spLocks noChangeShapeType="1"/>
            </p:cNvSpPr>
            <p:nvPr/>
          </p:nvSpPr>
          <p:spPr bwMode="auto">
            <a:xfrm flipH="1">
              <a:off x="726" y="1763"/>
              <a:ext cx="284" cy="100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279" name="Line 1087"/>
            <p:cNvSpPr>
              <a:spLocks noChangeShapeType="1"/>
            </p:cNvSpPr>
            <p:nvPr/>
          </p:nvSpPr>
          <p:spPr bwMode="auto">
            <a:xfrm flipH="1">
              <a:off x="732" y="1763"/>
              <a:ext cx="278" cy="12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grpSp>
          <p:nvGrpSpPr>
            <p:cNvPr id="4" name="Group 1088"/>
            <p:cNvGrpSpPr>
              <a:grpSpLocks/>
            </p:cNvGrpSpPr>
            <p:nvPr/>
          </p:nvGrpSpPr>
          <p:grpSpPr bwMode="auto">
            <a:xfrm>
              <a:off x="726" y="2563"/>
              <a:ext cx="962" cy="1034"/>
              <a:chOff x="726" y="2563"/>
              <a:chExt cx="962" cy="1034"/>
            </a:xfrm>
          </p:grpSpPr>
          <p:sp>
            <p:nvSpPr>
              <p:cNvPr id="1033281" name="AutoShape 1089"/>
              <p:cNvSpPr>
                <a:spLocks noChangeArrowheads="1"/>
              </p:cNvSpPr>
              <p:nvPr/>
            </p:nvSpPr>
            <p:spPr bwMode="auto">
              <a:xfrm>
                <a:off x="1028" y="2580"/>
                <a:ext cx="337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82" name="Text Box 1090"/>
              <p:cNvSpPr txBox="1">
                <a:spLocks noChangeArrowheads="1"/>
              </p:cNvSpPr>
              <p:nvPr/>
            </p:nvSpPr>
            <p:spPr bwMode="auto">
              <a:xfrm>
                <a:off x="1028" y="2563"/>
                <a:ext cx="3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boot</a:t>
                </a:r>
              </a:p>
            </p:txBody>
          </p:sp>
          <p:sp>
            <p:nvSpPr>
              <p:cNvPr id="1033283" name="AutoShape 1091"/>
              <p:cNvSpPr>
                <a:spLocks noChangeArrowheads="1"/>
              </p:cNvSpPr>
              <p:nvPr/>
            </p:nvSpPr>
            <p:spPr bwMode="auto">
              <a:xfrm>
                <a:off x="1028" y="2803"/>
                <a:ext cx="434" cy="17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84" name="Text Box 1092"/>
              <p:cNvSpPr txBox="1">
                <a:spLocks noChangeArrowheads="1"/>
              </p:cNvSpPr>
              <p:nvPr/>
            </p:nvSpPr>
            <p:spPr bwMode="auto">
              <a:xfrm>
                <a:off x="1028" y="2786"/>
                <a:ext cx="43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 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kernel</a:t>
                </a:r>
                <a:endPara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33285" name="AutoShape 1093"/>
              <p:cNvSpPr>
                <a:spLocks noChangeArrowheads="1"/>
              </p:cNvSpPr>
              <p:nvPr/>
            </p:nvSpPr>
            <p:spPr bwMode="auto">
              <a:xfrm>
                <a:off x="1028" y="3009"/>
                <a:ext cx="247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86" name="Text Box 1094"/>
              <p:cNvSpPr txBox="1">
                <a:spLocks noChangeArrowheads="1"/>
              </p:cNvSpPr>
              <p:nvPr/>
            </p:nvSpPr>
            <p:spPr bwMode="auto">
              <a:xfrm>
                <a:off x="1028" y="2992"/>
                <a:ext cx="23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lib</a:t>
                </a:r>
              </a:p>
            </p:txBody>
          </p:sp>
          <p:sp>
            <p:nvSpPr>
              <p:cNvPr id="1033287" name="AutoShape 1095"/>
              <p:cNvSpPr>
                <a:spLocks noChangeArrowheads="1"/>
              </p:cNvSpPr>
              <p:nvPr/>
            </p:nvSpPr>
            <p:spPr bwMode="auto">
              <a:xfrm>
                <a:off x="1028" y="3216"/>
                <a:ext cx="625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88" name="Text Box 1096"/>
              <p:cNvSpPr txBox="1">
                <a:spLocks noChangeArrowheads="1"/>
              </p:cNvSpPr>
              <p:nvPr/>
            </p:nvSpPr>
            <p:spPr bwMode="auto">
              <a:xfrm>
                <a:off x="1028" y="3200"/>
                <a:ext cx="6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math-emu</a:t>
                </a:r>
              </a:p>
            </p:txBody>
          </p:sp>
          <p:sp>
            <p:nvSpPr>
              <p:cNvPr id="1033289" name="AutoShape 1097"/>
              <p:cNvSpPr>
                <a:spLocks noChangeArrowheads="1"/>
              </p:cNvSpPr>
              <p:nvPr/>
            </p:nvSpPr>
            <p:spPr bwMode="auto">
              <a:xfrm>
                <a:off x="1028" y="3422"/>
                <a:ext cx="311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90" name="Text Box 1098"/>
              <p:cNvSpPr txBox="1">
                <a:spLocks noChangeArrowheads="1"/>
              </p:cNvSpPr>
              <p:nvPr/>
            </p:nvSpPr>
            <p:spPr bwMode="auto">
              <a:xfrm>
                <a:off x="1028" y="3405"/>
                <a:ext cx="30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mm</a:t>
                </a:r>
              </a:p>
            </p:txBody>
          </p:sp>
          <p:sp>
            <p:nvSpPr>
              <p:cNvPr id="1033291" name="Line 1099"/>
              <p:cNvSpPr>
                <a:spLocks noChangeShapeType="1"/>
              </p:cNvSpPr>
              <p:nvPr/>
            </p:nvSpPr>
            <p:spPr bwMode="auto">
              <a:xfrm flipV="1">
                <a:off x="732" y="2580"/>
                <a:ext cx="296" cy="56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92" name="Line 1100"/>
              <p:cNvSpPr>
                <a:spLocks noChangeShapeType="1"/>
              </p:cNvSpPr>
              <p:nvPr/>
            </p:nvSpPr>
            <p:spPr bwMode="auto">
              <a:xfrm flipV="1">
                <a:off x="726" y="2803"/>
                <a:ext cx="284" cy="34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93" name="Line 1101"/>
              <p:cNvSpPr>
                <a:spLocks noChangeShapeType="1"/>
              </p:cNvSpPr>
              <p:nvPr/>
            </p:nvSpPr>
            <p:spPr bwMode="auto">
              <a:xfrm flipV="1">
                <a:off x="732" y="3009"/>
                <a:ext cx="278" cy="134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94" name="Line 1102"/>
              <p:cNvSpPr>
                <a:spLocks noChangeShapeType="1"/>
              </p:cNvSpPr>
              <p:nvPr/>
            </p:nvSpPr>
            <p:spPr bwMode="auto">
              <a:xfrm>
                <a:off x="732" y="3143"/>
                <a:ext cx="296" cy="7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95" name="Line 1103"/>
              <p:cNvSpPr>
                <a:spLocks noChangeShapeType="1"/>
              </p:cNvSpPr>
              <p:nvPr/>
            </p:nvSpPr>
            <p:spPr bwMode="auto">
              <a:xfrm>
                <a:off x="732" y="3143"/>
                <a:ext cx="296" cy="279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</p:grpSp>
        <p:grpSp>
          <p:nvGrpSpPr>
            <p:cNvPr id="5" name="Group 1104"/>
            <p:cNvGrpSpPr>
              <a:grpSpLocks/>
            </p:cNvGrpSpPr>
            <p:nvPr/>
          </p:nvGrpSpPr>
          <p:grpSpPr bwMode="auto">
            <a:xfrm>
              <a:off x="2669" y="1970"/>
              <a:ext cx="800" cy="1695"/>
              <a:chOff x="2669" y="1970"/>
              <a:chExt cx="800" cy="1695"/>
            </a:xfrm>
          </p:grpSpPr>
          <p:sp>
            <p:nvSpPr>
              <p:cNvPr id="1033297" name="AutoShape 1105"/>
              <p:cNvSpPr>
                <a:spLocks noChangeArrowheads="1"/>
              </p:cNvSpPr>
              <p:nvPr/>
            </p:nvSpPr>
            <p:spPr bwMode="auto">
              <a:xfrm>
                <a:off x="2790" y="2090"/>
                <a:ext cx="629" cy="14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298" name="Text Box 1106"/>
              <p:cNvSpPr txBox="1">
                <a:spLocks noChangeArrowheads="1"/>
              </p:cNvSpPr>
              <p:nvPr/>
            </p:nvSpPr>
            <p:spPr bwMode="auto">
              <a:xfrm>
                <a:off x="2790" y="2047"/>
                <a:ext cx="67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asm-alpha</a:t>
                </a:r>
              </a:p>
            </p:txBody>
          </p:sp>
          <p:sp>
            <p:nvSpPr>
              <p:cNvPr id="1033299" name="AutoShape 1107"/>
              <p:cNvSpPr>
                <a:spLocks noChangeArrowheads="1"/>
              </p:cNvSpPr>
              <p:nvPr/>
            </p:nvSpPr>
            <p:spPr bwMode="auto">
              <a:xfrm>
                <a:off x="2790" y="2296"/>
                <a:ext cx="629" cy="14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00" name="Text Box 1108"/>
              <p:cNvSpPr txBox="1">
                <a:spLocks noChangeArrowheads="1"/>
              </p:cNvSpPr>
              <p:nvPr/>
            </p:nvSpPr>
            <p:spPr bwMode="auto">
              <a:xfrm>
                <a:off x="2790" y="2253"/>
                <a:ext cx="59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asm-arm</a:t>
                </a:r>
              </a:p>
            </p:txBody>
          </p:sp>
          <p:sp>
            <p:nvSpPr>
              <p:cNvPr id="1033301" name="AutoShape 1109"/>
              <p:cNvSpPr>
                <a:spLocks noChangeArrowheads="1"/>
              </p:cNvSpPr>
              <p:nvPr/>
            </p:nvSpPr>
            <p:spPr bwMode="auto">
              <a:xfrm>
                <a:off x="2790" y="2691"/>
                <a:ext cx="629" cy="14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02" name="Text Box 1110"/>
              <p:cNvSpPr txBox="1">
                <a:spLocks noChangeArrowheads="1"/>
              </p:cNvSpPr>
              <p:nvPr/>
            </p:nvSpPr>
            <p:spPr bwMode="auto">
              <a:xfrm>
                <a:off x="2755" y="2656"/>
                <a:ext cx="6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asm-i386</a:t>
                </a:r>
              </a:p>
            </p:txBody>
          </p:sp>
          <p:sp>
            <p:nvSpPr>
              <p:cNvPr id="1033303" name="Text Box 1111"/>
              <p:cNvSpPr txBox="1">
                <a:spLocks noChangeArrowheads="1"/>
              </p:cNvSpPr>
              <p:nvPr/>
            </p:nvSpPr>
            <p:spPr bwMode="auto">
              <a:xfrm rot="5385770">
                <a:off x="2981" y="2441"/>
                <a:ext cx="3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2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...</a:t>
                </a:r>
              </a:p>
            </p:txBody>
          </p:sp>
          <p:sp>
            <p:nvSpPr>
              <p:cNvPr id="1033304" name="AutoShape 1112"/>
              <p:cNvSpPr>
                <a:spLocks noChangeArrowheads="1"/>
              </p:cNvSpPr>
              <p:nvPr/>
            </p:nvSpPr>
            <p:spPr bwMode="auto">
              <a:xfrm>
                <a:off x="2790" y="2872"/>
                <a:ext cx="395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05" name="Text Box 1113"/>
              <p:cNvSpPr txBox="1">
                <a:spLocks noChangeArrowheads="1"/>
              </p:cNvSpPr>
              <p:nvPr/>
            </p:nvSpPr>
            <p:spPr bwMode="auto">
              <a:xfrm>
                <a:off x="2790" y="2855"/>
                <a:ext cx="3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 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linux</a:t>
                </a:r>
                <a:endPara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33306" name="AutoShape 1114"/>
              <p:cNvSpPr>
                <a:spLocks noChangeArrowheads="1"/>
              </p:cNvSpPr>
              <p:nvPr/>
            </p:nvSpPr>
            <p:spPr bwMode="auto">
              <a:xfrm>
                <a:off x="2790" y="3078"/>
                <a:ext cx="395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07" name="Text Box 1115"/>
              <p:cNvSpPr txBox="1">
                <a:spLocks noChangeArrowheads="1"/>
              </p:cNvSpPr>
              <p:nvPr/>
            </p:nvSpPr>
            <p:spPr bwMode="auto">
              <a:xfrm>
                <a:off x="2790" y="3061"/>
                <a:ext cx="2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net</a:t>
                </a:r>
              </a:p>
            </p:txBody>
          </p:sp>
          <p:sp>
            <p:nvSpPr>
              <p:cNvPr id="1033308" name="AutoShape 1116"/>
              <p:cNvSpPr>
                <a:spLocks noChangeArrowheads="1"/>
              </p:cNvSpPr>
              <p:nvPr/>
            </p:nvSpPr>
            <p:spPr bwMode="auto">
              <a:xfrm>
                <a:off x="2790" y="3284"/>
                <a:ext cx="395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09" name="Text Box 1117"/>
              <p:cNvSpPr txBox="1">
                <a:spLocks noChangeArrowheads="1"/>
              </p:cNvSpPr>
              <p:nvPr/>
            </p:nvSpPr>
            <p:spPr bwMode="auto">
              <a:xfrm>
                <a:off x="2790" y="3267"/>
                <a:ext cx="3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scsi</a:t>
                </a:r>
              </a:p>
            </p:txBody>
          </p:sp>
          <p:sp>
            <p:nvSpPr>
              <p:cNvPr id="1033310" name="AutoShape 1118"/>
              <p:cNvSpPr>
                <a:spLocks noChangeArrowheads="1"/>
              </p:cNvSpPr>
              <p:nvPr/>
            </p:nvSpPr>
            <p:spPr bwMode="auto">
              <a:xfrm>
                <a:off x="2790" y="3491"/>
                <a:ext cx="395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11" name="Text Box 1119"/>
              <p:cNvSpPr txBox="1">
                <a:spLocks noChangeArrowheads="1"/>
              </p:cNvSpPr>
              <p:nvPr/>
            </p:nvSpPr>
            <p:spPr bwMode="auto">
              <a:xfrm>
                <a:off x="2790" y="3473"/>
                <a:ext cx="39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video</a:t>
                </a:r>
              </a:p>
            </p:txBody>
          </p:sp>
          <p:sp>
            <p:nvSpPr>
              <p:cNvPr id="1033312" name="Line 1120"/>
              <p:cNvSpPr>
                <a:spLocks noChangeShapeType="1"/>
              </p:cNvSpPr>
              <p:nvPr/>
            </p:nvSpPr>
            <p:spPr bwMode="auto">
              <a:xfrm>
                <a:off x="2669" y="1970"/>
                <a:ext cx="0" cy="1641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13" name="Line 1121"/>
              <p:cNvSpPr>
                <a:spLocks noChangeShapeType="1"/>
              </p:cNvSpPr>
              <p:nvPr/>
            </p:nvSpPr>
            <p:spPr bwMode="auto">
              <a:xfrm flipV="1">
                <a:off x="2669" y="3577"/>
                <a:ext cx="121" cy="1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14" name="Line 1122"/>
              <p:cNvSpPr>
                <a:spLocks noChangeShapeType="1"/>
              </p:cNvSpPr>
              <p:nvPr/>
            </p:nvSpPr>
            <p:spPr bwMode="auto">
              <a:xfrm flipV="1">
                <a:off x="2669" y="3383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15" name="Line 1123"/>
              <p:cNvSpPr>
                <a:spLocks noChangeShapeType="1"/>
              </p:cNvSpPr>
              <p:nvPr/>
            </p:nvSpPr>
            <p:spPr bwMode="auto">
              <a:xfrm flipV="1">
                <a:off x="2669" y="3164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16" name="Line 1124"/>
              <p:cNvSpPr>
                <a:spLocks noChangeShapeType="1"/>
              </p:cNvSpPr>
              <p:nvPr/>
            </p:nvSpPr>
            <p:spPr bwMode="auto">
              <a:xfrm flipV="1">
                <a:off x="2669" y="2958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17" name="Line 1125"/>
              <p:cNvSpPr>
                <a:spLocks noChangeShapeType="1"/>
              </p:cNvSpPr>
              <p:nvPr/>
            </p:nvSpPr>
            <p:spPr bwMode="auto">
              <a:xfrm flipV="1">
                <a:off x="2669" y="2752"/>
                <a:ext cx="121" cy="1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18" name="Line 1126"/>
              <p:cNvSpPr>
                <a:spLocks noChangeShapeType="1"/>
              </p:cNvSpPr>
              <p:nvPr/>
            </p:nvSpPr>
            <p:spPr bwMode="auto">
              <a:xfrm flipV="1">
                <a:off x="2669" y="2356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19" name="Line 1127"/>
              <p:cNvSpPr>
                <a:spLocks noChangeShapeType="1"/>
              </p:cNvSpPr>
              <p:nvPr/>
            </p:nvSpPr>
            <p:spPr bwMode="auto">
              <a:xfrm flipV="1">
                <a:off x="2669" y="2150"/>
                <a:ext cx="121" cy="1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1128"/>
            <p:cNvGrpSpPr>
              <a:grpSpLocks/>
            </p:cNvGrpSpPr>
            <p:nvPr/>
          </p:nvGrpSpPr>
          <p:grpSpPr bwMode="auto">
            <a:xfrm>
              <a:off x="3616" y="1884"/>
              <a:ext cx="774" cy="1796"/>
              <a:chOff x="3616" y="1884"/>
              <a:chExt cx="774" cy="1796"/>
            </a:xfrm>
          </p:grpSpPr>
          <p:sp>
            <p:nvSpPr>
              <p:cNvPr id="1033321" name="AutoShape 1129"/>
              <p:cNvSpPr>
                <a:spLocks noChangeArrowheads="1"/>
              </p:cNvSpPr>
              <p:nvPr/>
            </p:nvSpPr>
            <p:spPr bwMode="auto">
              <a:xfrm>
                <a:off x="3809" y="1901"/>
                <a:ext cx="395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22" name="Text Box 1130"/>
              <p:cNvSpPr txBox="1">
                <a:spLocks noChangeArrowheads="1"/>
              </p:cNvSpPr>
              <p:nvPr/>
            </p:nvSpPr>
            <p:spPr bwMode="auto">
              <a:xfrm>
                <a:off x="3809" y="1884"/>
                <a:ext cx="30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802</a:t>
                </a:r>
              </a:p>
            </p:txBody>
          </p:sp>
          <p:sp>
            <p:nvSpPr>
              <p:cNvPr id="1033323" name="AutoShape 1131"/>
              <p:cNvSpPr>
                <a:spLocks noChangeArrowheads="1"/>
              </p:cNvSpPr>
              <p:nvPr/>
            </p:nvSpPr>
            <p:spPr bwMode="auto">
              <a:xfrm>
                <a:off x="3809" y="2090"/>
                <a:ext cx="581" cy="18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24" name="Text Box 1132"/>
              <p:cNvSpPr txBox="1">
                <a:spLocks noChangeArrowheads="1"/>
              </p:cNvSpPr>
              <p:nvPr/>
            </p:nvSpPr>
            <p:spPr bwMode="auto">
              <a:xfrm>
                <a:off x="3809" y="2068"/>
                <a:ext cx="5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appletalk</a:t>
                </a:r>
              </a:p>
            </p:txBody>
          </p:sp>
          <p:sp>
            <p:nvSpPr>
              <p:cNvPr id="1033325" name="AutoShape 1133"/>
              <p:cNvSpPr>
                <a:spLocks noChangeArrowheads="1"/>
              </p:cNvSpPr>
              <p:nvPr/>
            </p:nvSpPr>
            <p:spPr bwMode="auto">
              <a:xfrm>
                <a:off x="3809" y="2288"/>
                <a:ext cx="440" cy="17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26" name="Text Box 1134"/>
              <p:cNvSpPr txBox="1">
                <a:spLocks noChangeArrowheads="1"/>
              </p:cNvSpPr>
              <p:nvPr/>
            </p:nvSpPr>
            <p:spPr bwMode="auto">
              <a:xfrm>
                <a:off x="3809" y="2270"/>
                <a:ext cx="46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decnet</a:t>
                </a:r>
              </a:p>
            </p:txBody>
          </p:sp>
          <p:sp>
            <p:nvSpPr>
              <p:cNvPr id="1033327" name="AutoShape 1135"/>
              <p:cNvSpPr>
                <a:spLocks noChangeArrowheads="1"/>
              </p:cNvSpPr>
              <p:nvPr/>
            </p:nvSpPr>
            <p:spPr bwMode="auto">
              <a:xfrm>
                <a:off x="3809" y="2477"/>
                <a:ext cx="530" cy="17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28" name="Text Box 1136"/>
              <p:cNvSpPr txBox="1">
                <a:spLocks noChangeArrowheads="1"/>
              </p:cNvSpPr>
              <p:nvPr/>
            </p:nvSpPr>
            <p:spPr bwMode="auto">
              <a:xfrm>
                <a:off x="3809" y="2459"/>
                <a:ext cx="5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ethernet</a:t>
                </a:r>
              </a:p>
            </p:txBody>
          </p:sp>
          <p:sp>
            <p:nvSpPr>
              <p:cNvPr id="1033329" name="AutoShape 1137"/>
              <p:cNvSpPr>
                <a:spLocks noChangeArrowheads="1"/>
              </p:cNvSpPr>
              <p:nvPr/>
            </p:nvSpPr>
            <p:spPr bwMode="auto">
              <a:xfrm>
                <a:off x="3809" y="2674"/>
                <a:ext cx="395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30" name="Text Box 1138"/>
              <p:cNvSpPr txBox="1">
                <a:spLocks noChangeArrowheads="1"/>
              </p:cNvSpPr>
              <p:nvPr/>
            </p:nvSpPr>
            <p:spPr bwMode="auto">
              <a:xfrm>
                <a:off x="3809" y="2657"/>
                <a:ext cx="3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ipv4</a:t>
                </a:r>
              </a:p>
            </p:txBody>
          </p:sp>
          <p:sp>
            <p:nvSpPr>
              <p:cNvPr id="1033331" name="AutoShape 1139"/>
              <p:cNvSpPr>
                <a:spLocks noChangeArrowheads="1"/>
              </p:cNvSpPr>
              <p:nvPr/>
            </p:nvSpPr>
            <p:spPr bwMode="auto">
              <a:xfrm>
                <a:off x="3809" y="2859"/>
                <a:ext cx="395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32" name="Text Box 1140"/>
              <p:cNvSpPr txBox="1">
                <a:spLocks noChangeArrowheads="1"/>
              </p:cNvSpPr>
              <p:nvPr/>
            </p:nvSpPr>
            <p:spPr bwMode="auto">
              <a:xfrm>
                <a:off x="3809" y="2842"/>
                <a:ext cx="32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unix</a:t>
                </a:r>
              </a:p>
            </p:txBody>
          </p:sp>
          <p:sp>
            <p:nvSpPr>
              <p:cNvPr id="1033333" name="AutoShape 1141"/>
              <p:cNvSpPr>
                <a:spLocks noChangeArrowheads="1"/>
              </p:cNvSpPr>
              <p:nvPr/>
            </p:nvSpPr>
            <p:spPr bwMode="auto">
              <a:xfrm>
                <a:off x="3809" y="3044"/>
                <a:ext cx="478" cy="17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34" name="Text Box 1142"/>
              <p:cNvSpPr txBox="1">
                <a:spLocks noChangeArrowheads="1"/>
              </p:cNvSpPr>
              <p:nvPr/>
            </p:nvSpPr>
            <p:spPr bwMode="auto">
              <a:xfrm>
                <a:off x="3809" y="3027"/>
                <a:ext cx="46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sunrpc</a:t>
                </a:r>
              </a:p>
            </p:txBody>
          </p:sp>
          <p:sp>
            <p:nvSpPr>
              <p:cNvPr id="1033335" name="AutoShape 1143"/>
              <p:cNvSpPr>
                <a:spLocks noChangeArrowheads="1"/>
              </p:cNvSpPr>
              <p:nvPr/>
            </p:nvSpPr>
            <p:spPr bwMode="auto">
              <a:xfrm>
                <a:off x="3809" y="3233"/>
                <a:ext cx="337" cy="15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36" name="Text Box 1144"/>
              <p:cNvSpPr txBox="1">
                <a:spLocks noChangeArrowheads="1"/>
              </p:cNvSpPr>
              <p:nvPr/>
            </p:nvSpPr>
            <p:spPr bwMode="auto">
              <a:xfrm>
                <a:off x="3809" y="3216"/>
                <a:ext cx="2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x25</a:t>
                </a:r>
              </a:p>
            </p:txBody>
          </p:sp>
          <p:sp>
            <p:nvSpPr>
              <p:cNvPr id="1033337" name="Text Box 1145"/>
              <p:cNvSpPr txBox="1">
                <a:spLocks noChangeArrowheads="1"/>
              </p:cNvSpPr>
              <p:nvPr/>
            </p:nvSpPr>
            <p:spPr bwMode="auto">
              <a:xfrm rot="5385770">
                <a:off x="3900" y="3384"/>
                <a:ext cx="3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2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...</a:t>
                </a:r>
              </a:p>
            </p:txBody>
          </p:sp>
          <p:sp>
            <p:nvSpPr>
              <p:cNvPr id="1033338" name="Line 1146"/>
              <p:cNvSpPr>
                <a:spLocks noChangeShapeType="1"/>
              </p:cNvSpPr>
              <p:nvPr/>
            </p:nvSpPr>
            <p:spPr bwMode="auto">
              <a:xfrm>
                <a:off x="3616" y="1927"/>
                <a:ext cx="193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39" name="Line 1147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167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40" name="Line 1148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41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41" name="Line 1149"/>
              <p:cNvSpPr>
                <a:spLocks noChangeShapeType="1"/>
              </p:cNvSpPr>
              <p:nvPr/>
            </p:nvSpPr>
            <p:spPr bwMode="auto">
              <a:xfrm>
                <a:off x="3616" y="1948"/>
                <a:ext cx="193" cy="615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42" name="Line 1150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82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43" name="Line 1151"/>
              <p:cNvSpPr>
                <a:spLocks noChangeShapeType="1"/>
              </p:cNvSpPr>
              <p:nvPr/>
            </p:nvSpPr>
            <p:spPr bwMode="auto">
              <a:xfrm>
                <a:off x="3616" y="1905"/>
                <a:ext cx="193" cy="105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44" name="Line 1152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122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45" name="Line 1153"/>
              <p:cNvSpPr>
                <a:spLocks noChangeShapeType="1"/>
              </p:cNvSpPr>
              <p:nvPr/>
            </p:nvSpPr>
            <p:spPr bwMode="auto">
              <a:xfrm>
                <a:off x="3616" y="1944"/>
                <a:ext cx="193" cy="134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</p:grpSp>
        <p:sp>
          <p:nvSpPr>
            <p:cNvPr id="1033346" name="AutoShape 1154"/>
            <p:cNvSpPr>
              <a:spLocks noChangeArrowheads="1"/>
            </p:cNvSpPr>
            <p:nvPr/>
          </p:nvSpPr>
          <p:spPr bwMode="auto">
            <a:xfrm>
              <a:off x="4688" y="1162"/>
              <a:ext cx="395" cy="1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47" name="Text Box 1155"/>
            <p:cNvSpPr txBox="1">
              <a:spLocks noChangeArrowheads="1"/>
            </p:cNvSpPr>
            <p:nvPr/>
          </p:nvSpPr>
          <p:spPr bwMode="auto">
            <a:xfrm>
              <a:off x="4688" y="1145"/>
              <a:ext cx="3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block</a:t>
              </a:r>
            </a:p>
          </p:txBody>
        </p:sp>
        <p:sp>
          <p:nvSpPr>
            <p:cNvPr id="1033348" name="AutoShape 1156"/>
            <p:cNvSpPr>
              <a:spLocks noChangeArrowheads="1"/>
            </p:cNvSpPr>
            <p:nvPr/>
          </p:nvSpPr>
          <p:spPr bwMode="auto">
            <a:xfrm>
              <a:off x="4688" y="1351"/>
              <a:ext cx="440" cy="1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49" name="Text Box 1157"/>
            <p:cNvSpPr txBox="1">
              <a:spLocks noChangeArrowheads="1"/>
            </p:cNvSpPr>
            <p:nvPr/>
          </p:nvSpPr>
          <p:spPr bwMode="auto">
            <a:xfrm>
              <a:off x="4688" y="1329"/>
              <a:ext cx="4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cdrom</a:t>
              </a:r>
            </a:p>
          </p:txBody>
        </p:sp>
        <p:sp>
          <p:nvSpPr>
            <p:cNvPr id="1033350" name="AutoShape 1158"/>
            <p:cNvSpPr>
              <a:spLocks noChangeArrowheads="1"/>
            </p:cNvSpPr>
            <p:nvPr/>
          </p:nvSpPr>
          <p:spPr bwMode="auto">
            <a:xfrm>
              <a:off x="4688" y="1549"/>
              <a:ext cx="440" cy="17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51" name="Text Box 1159"/>
            <p:cNvSpPr txBox="1">
              <a:spLocks noChangeArrowheads="1"/>
            </p:cNvSpPr>
            <p:nvPr/>
          </p:nvSpPr>
          <p:spPr bwMode="auto">
            <a:xfrm>
              <a:off x="4688" y="1531"/>
              <a:ext cx="3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char</a:t>
              </a:r>
            </a:p>
          </p:txBody>
        </p:sp>
        <p:sp>
          <p:nvSpPr>
            <p:cNvPr id="1033352" name="AutoShape 1160"/>
            <p:cNvSpPr>
              <a:spLocks noChangeArrowheads="1"/>
            </p:cNvSpPr>
            <p:nvPr/>
          </p:nvSpPr>
          <p:spPr bwMode="auto">
            <a:xfrm>
              <a:off x="4688" y="1738"/>
              <a:ext cx="344" cy="1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53" name="Text Box 1161"/>
            <p:cNvSpPr txBox="1">
              <a:spLocks noChangeArrowheads="1"/>
            </p:cNvSpPr>
            <p:nvPr/>
          </p:nvSpPr>
          <p:spPr bwMode="auto">
            <a:xfrm>
              <a:off x="4688" y="1720"/>
              <a:ext cx="2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net</a:t>
              </a:r>
            </a:p>
          </p:txBody>
        </p:sp>
        <p:sp>
          <p:nvSpPr>
            <p:cNvPr id="1033354" name="AutoShape 1162"/>
            <p:cNvSpPr>
              <a:spLocks noChangeArrowheads="1"/>
            </p:cNvSpPr>
            <p:nvPr/>
          </p:nvSpPr>
          <p:spPr bwMode="auto">
            <a:xfrm>
              <a:off x="4688" y="1935"/>
              <a:ext cx="395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55" name="Text Box 1163"/>
            <p:cNvSpPr txBox="1">
              <a:spLocks noChangeArrowheads="1"/>
            </p:cNvSpPr>
            <p:nvPr/>
          </p:nvSpPr>
          <p:spPr bwMode="auto">
            <a:xfrm>
              <a:off x="4688" y="1918"/>
              <a:ext cx="2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pci</a:t>
              </a:r>
            </a:p>
          </p:txBody>
        </p:sp>
        <p:sp>
          <p:nvSpPr>
            <p:cNvPr id="1033356" name="AutoShape 1164"/>
            <p:cNvSpPr>
              <a:spLocks noChangeArrowheads="1"/>
            </p:cNvSpPr>
            <p:nvPr/>
          </p:nvSpPr>
          <p:spPr bwMode="auto">
            <a:xfrm>
              <a:off x="4688" y="2120"/>
              <a:ext cx="395" cy="1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57" name="Text Box 1165"/>
            <p:cNvSpPr txBox="1">
              <a:spLocks noChangeArrowheads="1"/>
            </p:cNvSpPr>
            <p:nvPr/>
          </p:nvSpPr>
          <p:spPr bwMode="auto">
            <a:xfrm>
              <a:off x="4688" y="2103"/>
              <a:ext cx="3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pnp</a:t>
              </a:r>
            </a:p>
          </p:txBody>
        </p:sp>
        <p:sp>
          <p:nvSpPr>
            <p:cNvPr id="1033358" name="AutoShape 1166"/>
            <p:cNvSpPr>
              <a:spLocks noChangeArrowheads="1"/>
            </p:cNvSpPr>
            <p:nvPr/>
          </p:nvSpPr>
          <p:spPr bwMode="auto">
            <a:xfrm>
              <a:off x="4688" y="2305"/>
              <a:ext cx="478" cy="17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59" name="Text Box 1167"/>
            <p:cNvSpPr txBox="1">
              <a:spLocks noChangeArrowheads="1"/>
            </p:cNvSpPr>
            <p:nvPr/>
          </p:nvSpPr>
          <p:spPr bwMode="auto">
            <a:xfrm>
              <a:off x="4688" y="2288"/>
              <a:ext cx="3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sbus</a:t>
              </a:r>
            </a:p>
          </p:txBody>
        </p:sp>
        <p:sp>
          <p:nvSpPr>
            <p:cNvPr id="1033360" name="AutoShape 1168"/>
            <p:cNvSpPr>
              <a:spLocks noChangeArrowheads="1"/>
            </p:cNvSpPr>
            <p:nvPr/>
          </p:nvSpPr>
          <p:spPr bwMode="auto">
            <a:xfrm>
              <a:off x="4688" y="2494"/>
              <a:ext cx="337" cy="15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61" name="Text Box 1169"/>
            <p:cNvSpPr txBox="1">
              <a:spLocks noChangeArrowheads="1"/>
            </p:cNvSpPr>
            <p:nvPr/>
          </p:nvSpPr>
          <p:spPr bwMode="auto">
            <a:xfrm>
              <a:off x="4688" y="2477"/>
              <a:ext cx="3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scsi</a:t>
              </a:r>
            </a:p>
          </p:txBody>
        </p:sp>
        <p:sp>
          <p:nvSpPr>
            <p:cNvPr id="1033362" name="Text Box 1170"/>
            <p:cNvSpPr txBox="1">
              <a:spLocks noChangeArrowheads="1"/>
            </p:cNvSpPr>
            <p:nvPr/>
          </p:nvSpPr>
          <p:spPr bwMode="auto">
            <a:xfrm rot="5385770">
              <a:off x="4778" y="3031"/>
              <a:ext cx="3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ko-KR" altLang="en-US" sz="2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...</a:t>
              </a:r>
            </a:p>
          </p:txBody>
        </p:sp>
        <p:sp>
          <p:nvSpPr>
            <p:cNvPr id="1033363" name="AutoShape 1171"/>
            <p:cNvSpPr>
              <a:spLocks noChangeArrowheads="1"/>
            </p:cNvSpPr>
            <p:nvPr/>
          </p:nvSpPr>
          <p:spPr bwMode="auto">
            <a:xfrm>
              <a:off x="4688" y="2683"/>
              <a:ext cx="440" cy="15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64" name="Text Box 1172"/>
            <p:cNvSpPr txBox="1">
              <a:spLocks noChangeArrowheads="1"/>
            </p:cNvSpPr>
            <p:nvPr/>
          </p:nvSpPr>
          <p:spPr bwMode="auto">
            <a:xfrm>
              <a:off x="4684" y="2648"/>
              <a:ext cx="4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sound</a:t>
              </a:r>
            </a:p>
          </p:txBody>
        </p:sp>
        <p:sp>
          <p:nvSpPr>
            <p:cNvPr id="1033365" name="AutoShape 1173"/>
            <p:cNvSpPr>
              <a:spLocks noChangeArrowheads="1"/>
            </p:cNvSpPr>
            <p:nvPr/>
          </p:nvSpPr>
          <p:spPr bwMode="auto">
            <a:xfrm>
              <a:off x="4694" y="2855"/>
              <a:ext cx="389" cy="15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66" name="Text Box 1174"/>
            <p:cNvSpPr txBox="1">
              <a:spLocks noChangeArrowheads="1"/>
            </p:cNvSpPr>
            <p:nvPr/>
          </p:nvSpPr>
          <p:spPr bwMode="auto">
            <a:xfrm>
              <a:off x="4694" y="2838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1" latinLnBrk="1" hangingPunct="1">
                <a:spcBef>
                  <a:spcPct val="20000"/>
                </a:spcBef>
                <a:buClr>
                  <a:schemeClr val="tx1"/>
                </a:buClr>
              </a:pPr>
              <a:r>
                <a:rPr kumimoji="1" lang="en-US" altLang="ko-KR" sz="14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video</a:t>
              </a:r>
            </a:p>
          </p:txBody>
        </p:sp>
        <p:sp>
          <p:nvSpPr>
            <p:cNvPr id="1033367" name="Line 1175"/>
            <p:cNvSpPr>
              <a:spLocks noChangeShapeType="1"/>
            </p:cNvSpPr>
            <p:nvPr/>
          </p:nvSpPr>
          <p:spPr bwMode="auto">
            <a:xfrm flipV="1">
              <a:off x="4287" y="1205"/>
              <a:ext cx="407" cy="40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68" name="Line 1176"/>
            <p:cNvSpPr>
              <a:spLocks noChangeShapeType="1"/>
            </p:cNvSpPr>
            <p:nvPr/>
          </p:nvSpPr>
          <p:spPr bwMode="auto">
            <a:xfrm flipV="1">
              <a:off x="4287" y="1390"/>
              <a:ext cx="401" cy="22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69" name="Line 1177"/>
            <p:cNvSpPr>
              <a:spLocks noChangeShapeType="1"/>
            </p:cNvSpPr>
            <p:nvPr/>
          </p:nvSpPr>
          <p:spPr bwMode="auto">
            <a:xfrm flipV="1">
              <a:off x="4287" y="1613"/>
              <a:ext cx="40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70" name="Line 1178"/>
            <p:cNvSpPr>
              <a:spLocks noChangeShapeType="1"/>
            </p:cNvSpPr>
            <p:nvPr/>
          </p:nvSpPr>
          <p:spPr bwMode="auto">
            <a:xfrm>
              <a:off x="4287" y="1613"/>
              <a:ext cx="401" cy="189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71" name="Line 1179"/>
            <p:cNvSpPr>
              <a:spLocks noChangeShapeType="1"/>
            </p:cNvSpPr>
            <p:nvPr/>
          </p:nvSpPr>
          <p:spPr bwMode="auto">
            <a:xfrm>
              <a:off x="4287" y="1596"/>
              <a:ext cx="401" cy="39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72" name="Line 1180"/>
            <p:cNvSpPr>
              <a:spLocks noChangeShapeType="1"/>
            </p:cNvSpPr>
            <p:nvPr/>
          </p:nvSpPr>
          <p:spPr bwMode="auto">
            <a:xfrm>
              <a:off x="4287" y="1596"/>
              <a:ext cx="401" cy="59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73" name="Line 1181"/>
            <p:cNvSpPr>
              <a:spLocks noChangeShapeType="1"/>
            </p:cNvSpPr>
            <p:nvPr/>
          </p:nvSpPr>
          <p:spPr bwMode="auto">
            <a:xfrm>
              <a:off x="4287" y="1613"/>
              <a:ext cx="401" cy="77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74" name="Line 1182"/>
            <p:cNvSpPr>
              <a:spLocks noChangeShapeType="1"/>
            </p:cNvSpPr>
            <p:nvPr/>
          </p:nvSpPr>
          <p:spPr bwMode="auto">
            <a:xfrm>
              <a:off x="4287" y="1613"/>
              <a:ext cx="397" cy="96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75" name="Line 1183"/>
            <p:cNvSpPr>
              <a:spLocks noChangeShapeType="1"/>
            </p:cNvSpPr>
            <p:nvPr/>
          </p:nvSpPr>
          <p:spPr bwMode="auto">
            <a:xfrm>
              <a:off x="4287" y="1613"/>
              <a:ext cx="407" cy="117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1033376" name="Line 1184"/>
            <p:cNvSpPr>
              <a:spLocks noChangeShapeType="1"/>
            </p:cNvSpPr>
            <p:nvPr/>
          </p:nvSpPr>
          <p:spPr bwMode="auto">
            <a:xfrm>
              <a:off x="4287" y="1613"/>
              <a:ext cx="407" cy="136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grpSp>
          <p:nvGrpSpPr>
            <p:cNvPr id="7" name="Group 1185"/>
            <p:cNvGrpSpPr>
              <a:grpSpLocks/>
            </p:cNvGrpSpPr>
            <p:nvPr/>
          </p:nvGrpSpPr>
          <p:grpSpPr bwMode="auto">
            <a:xfrm>
              <a:off x="1726" y="1944"/>
              <a:ext cx="601" cy="1763"/>
              <a:chOff x="1726" y="1944"/>
              <a:chExt cx="601" cy="1763"/>
            </a:xfrm>
          </p:grpSpPr>
          <p:sp>
            <p:nvSpPr>
              <p:cNvPr id="1033378" name="Text Box 1186"/>
              <p:cNvSpPr txBox="1">
                <a:spLocks noChangeArrowheads="1"/>
              </p:cNvSpPr>
              <p:nvPr/>
            </p:nvSpPr>
            <p:spPr bwMode="auto">
              <a:xfrm>
                <a:off x="1815" y="2090"/>
                <a:ext cx="37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coda</a:t>
                </a:r>
              </a:p>
            </p:txBody>
          </p:sp>
          <p:sp>
            <p:nvSpPr>
              <p:cNvPr id="1033379" name="AutoShape 1187"/>
              <p:cNvSpPr>
                <a:spLocks noChangeArrowheads="1"/>
              </p:cNvSpPr>
              <p:nvPr/>
            </p:nvSpPr>
            <p:spPr bwMode="auto">
              <a:xfrm>
                <a:off x="1815" y="2313"/>
                <a:ext cx="337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80" name="Text Box 1188"/>
              <p:cNvSpPr txBox="1">
                <a:spLocks noChangeArrowheads="1"/>
              </p:cNvSpPr>
              <p:nvPr/>
            </p:nvSpPr>
            <p:spPr bwMode="auto">
              <a:xfrm>
                <a:off x="1815" y="2296"/>
                <a:ext cx="3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ext2</a:t>
                </a:r>
              </a:p>
            </p:txBody>
          </p:sp>
          <p:sp>
            <p:nvSpPr>
              <p:cNvPr id="1033381" name="AutoShape 1189"/>
              <p:cNvSpPr>
                <a:spLocks noChangeArrowheads="1"/>
              </p:cNvSpPr>
              <p:nvPr/>
            </p:nvSpPr>
            <p:spPr bwMode="auto">
              <a:xfrm>
                <a:off x="1802" y="2507"/>
                <a:ext cx="337" cy="16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82" name="Text Box 1190"/>
              <p:cNvSpPr txBox="1">
                <a:spLocks noChangeArrowheads="1"/>
              </p:cNvSpPr>
              <p:nvPr/>
            </p:nvSpPr>
            <p:spPr bwMode="auto">
              <a:xfrm>
                <a:off x="1802" y="2481"/>
                <a:ext cx="34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hpfs</a:t>
                </a:r>
              </a:p>
            </p:txBody>
          </p:sp>
          <p:sp>
            <p:nvSpPr>
              <p:cNvPr id="1033383" name="AutoShape 1191"/>
              <p:cNvSpPr>
                <a:spLocks noChangeArrowheads="1"/>
              </p:cNvSpPr>
              <p:nvPr/>
            </p:nvSpPr>
            <p:spPr bwMode="auto">
              <a:xfrm>
                <a:off x="1802" y="2709"/>
                <a:ext cx="454" cy="17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84" name="Text Box 1192"/>
              <p:cNvSpPr txBox="1">
                <a:spLocks noChangeArrowheads="1"/>
              </p:cNvSpPr>
              <p:nvPr/>
            </p:nvSpPr>
            <p:spPr bwMode="auto">
              <a:xfrm>
                <a:off x="1802" y="2693"/>
                <a:ext cx="52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msdos</a:t>
                </a:r>
              </a:p>
            </p:txBody>
          </p:sp>
          <p:sp>
            <p:nvSpPr>
              <p:cNvPr id="1033385" name="AutoShape 1193"/>
              <p:cNvSpPr>
                <a:spLocks noChangeArrowheads="1"/>
              </p:cNvSpPr>
              <p:nvPr/>
            </p:nvSpPr>
            <p:spPr bwMode="auto">
              <a:xfrm>
                <a:off x="1807" y="2893"/>
                <a:ext cx="300" cy="16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86" name="Text Box 1194"/>
              <p:cNvSpPr txBox="1">
                <a:spLocks noChangeArrowheads="1"/>
              </p:cNvSpPr>
              <p:nvPr/>
            </p:nvSpPr>
            <p:spPr bwMode="auto">
              <a:xfrm>
                <a:off x="1807" y="2876"/>
                <a:ext cx="2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nfs</a:t>
                </a:r>
              </a:p>
            </p:txBody>
          </p:sp>
          <p:sp>
            <p:nvSpPr>
              <p:cNvPr id="1033387" name="Text Box 1195"/>
              <p:cNvSpPr txBox="1">
                <a:spLocks noChangeArrowheads="1"/>
              </p:cNvSpPr>
              <p:nvPr/>
            </p:nvSpPr>
            <p:spPr bwMode="auto">
              <a:xfrm>
                <a:off x="1796" y="3061"/>
                <a:ext cx="36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isofs</a:t>
                </a:r>
              </a:p>
            </p:txBody>
          </p:sp>
          <p:sp>
            <p:nvSpPr>
              <p:cNvPr id="1033388" name="Text Box 1196"/>
              <p:cNvSpPr txBox="1">
                <a:spLocks noChangeArrowheads="1"/>
              </p:cNvSpPr>
              <p:nvPr/>
            </p:nvSpPr>
            <p:spPr bwMode="auto">
              <a:xfrm rot="5385770">
                <a:off x="1862" y="3411"/>
                <a:ext cx="3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ko-KR" altLang="en-US" sz="2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...</a:t>
                </a:r>
              </a:p>
            </p:txBody>
          </p:sp>
          <p:sp>
            <p:nvSpPr>
              <p:cNvPr id="1033389" name="AutoShape 1197"/>
              <p:cNvSpPr>
                <a:spLocks noChangeArrowheads="1"/>
              </p:cNvSpPr>
              <p:nvPr/>
            </p:nvSpPr>
            <p:spPr bwMode="auto">
              <a:xfrm>
                <a:off x="1804" y="3259"/>
                <a:ext cx="414" cy="15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0" name="Text Box 1198"/>
              <p:cNvSpPr txBox="1">
                <a:spLocks noChangeArrowheads="1"/>
              </p:cNvSpPr>
              <p:nvPr/>
            </p:nvSpPr>
            <p:spPr bwMode="auto">
              <a:xfrm>
                <a:off x="1804" y="3233"/>
                <a:ext cx="31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1" latinLnBrk="1" hangingPunct="1">
                  <a:spcBef>
                    <a:spcPct val="20000"/>
                  </a:spcBef>
                  <a:buClr>
                    <a:schemeClr val="tx1"/>
                  </a:buClr>
                </a:pPr>
                <a:r>
                  <a:rPr kumimoji="1" lang="en-US" altLang="ko-KR" sz="1400" b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ntfs</a:t>
                </a:r>
              </a:p>
            </p:txBody>
          </p:sp>
          <p:sp>
            <p:nvSpPr>
              <p:cNvPr id="1033391" name="Line 1199"/>
              <p:cNvSpPr>
                <a:spLocks noChangeShapeType="1"/>
              </p:cNvSpPr>
              <p:nvPr/>
            </p:nvSpPr>
            <p:spPr bwMode="auto">
              <a:xfrm>
                <a:off x="1728" y="1944"/>
                <a:ext cx="0" cy="1439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2" name="Line 1200"/>
              <p:cNvSpPr>
                <a:spLocks noChangeShapeType="1"/>
              </p:cNvSpPr>
              <p:nvPr/>
            </p:nvSpPr>
            <p:spPr bwMode="auto">
              <a:xfrm>
                <a:off x="1728" y="3383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3" name="Line 1201"/>
              <p:cNvSpPr>
                <a:spLocks noChangeShapeType="1"/>
              </p:cNvSpPr>
              <p:nvPr/>
            </p:nvSpPr>
            <p:spPr bwMode="auto">
              <a:xfrm>
                <a:off x="1730" y="3164"/>
                <a:ext cx="7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4" name="Line 1202"/>
              <p:cNvSpPr>
                <a:spLocks noChangeShapeType="1"/>
              </p:cNvSpPr>
              <p:nvPr/>
            </p:nvSpPr>
            <p:spPr bwMode="auto">
              <a:xfrm>
                <a:off x="1726" y="2975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5" name="Line 1203"/>
              <p:cNvSpPr>
                <a:spLocks noChangeShapeType="1"/>
              </p:cNvSpPr>
              <p:nvPr/>
            </p:nvSpPr>
            <p:spPr bwMode="auto">
              <a:xfrm>
                <a:off x="1751" y="2803"/>
                <a:ext cx="75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6" name="Line 1204"/>
              <p:cNvSpPr>
                <a:spLocks noChangeShapeType="1"/>
              </p:cNvSpPr>
              <p:nvPr/>
            </p:nvSpPr>
            <p:spPr bwMode="auto">
              <a:xfrm>
                <a:off x="1739" y="2580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7" name="Line 1205"/>
              <p:cNvSpPr>
                <a:spLocks noChangeShapeType="1"/>
              </p:cNvSpPr>
              <p:nvPr/>
            </p:nvSpPr>
            <p:spPr bwMode="auto">
              <a:xfrm>
                <a:off x="1739" y="2386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8" name="Line 1206"/>
              <p:cNvSpPr>
                <a:spLocks noChangeShapeType="1"/>
              </p:cNvSpPr>
              <p:nvPr/>
            </p:nvSpPr>
            <p:spPr bwMode="auto">
              <a:xfrm>
                <a:off x="1739" y="2193"/>
                <a:ext cx="7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399" name="AutoShape 1207"/>
              <p:cNvSpPr>
                <a:spLocks noChangeArrowheads="1"/>
              </p:cNvSpPr>
              <p:nvPr/>
            </p:nvSpPr>
            <p:spPr bwMode="auto">
              <a:xfrm>
                <a:off x="1820" y="2128"/>
                <a:ext cx="414" cy="15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  <p:sp>
            <p:nvSpPr>
              <p:cNvPr id="1033400" name="AutoShape 1208"/>
              <p:cNvSpPr>
                <a:spLocks noChangeArrowheads="1"/>
              </p:cNvSpPr>
              <p:nvPr/>
            </p:nvSpPr>
            <p:spPr bwMode="auto">
              <a:xfrm>
                <a:off x="1808" y="3088"/>
                <a:ext cx="414" cy="15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ko-KR" altLang="en-US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itchFamily="50" charset="-127"/>
              </a:rPr>
              <a:t>커널 모듈(</a:t>
            </a:r>
            <a:r>
              <a:rPr lang="en-US" altLang="ko-KR">
                <a:ea typeface="굴림" pitchFamily="50" charset="-127"/>
              </a:rPr>
              <a:t>kernel Module)</a:t>
            </a:r>
          </a:p>
        </p:txBody>
      </p:sp>
      <p:sp>
        <p:nvSpPr>
          <p:cNvPr id="8755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000">
                <a:ea typeface="굴림" pitchFamily="50" charset="-127"/>
              </a:rPr>
              <a:t>시스템 부팅 후에 동적으로 </a:t>
            </a:r>
            <a:r>
              <a:rPr lang="en-US" altLang="ko-KR" sz="2000">
                <a:ea typeface="굴림" pitchFamily="50" charset="-127"/>
              </a:rPr>
              <a:t>loading </a:t>
            </a:r>
            <a:r>
              <a:rPr lang="ko-KR" altLang="en-US" sz="2000">
                <a:ea typeface="굴림" pitchFamily="50" charset="-127"/>
              </a:rPr>
              <a:t>할 수 있는 커널 구성요소</a:t>
            </a:r>
          </a:p>
          <a:p>
            <a:r>
              <a:rPr lang="ko-KR" altLang="en-US" sz="2000">
                <a:ea typeface="굴림" pitchFamily="50" charset="-127"/>
              </a:rPr>
              <a:t>커널을 다시 컴파일 하거나 시스템 리부팅 할 필요 없이 커널의 일부분을 교체하는 것이 가능</a:t>
            </a:r>
          </a:p>
          <a:p>
            <a:r>
              <a:rPr lang="ko-KR" altLang="en-US" sz="2000">
                <a:ea typeface="굴림" pitchFamily="50" charset="-127"/>
              </a:rPr>
              <a:t>디바이스 드라이버, 파일 시스템, 네트워크 프로토콜 등이 모듈로 제공됨</a:t>
            </a:r>
          </a:p>
          <a:p>
            <a:r>
              <a:rPr lang="ko-KR" altLang="en-US" sz="2000">
                <a:ea typeface="굴림" pitchFamily="50" charset="-127"/>
              </a:rPr>
              <a:t>컴파일한 커널 버전 정보가 들어가야 하고, 현재 실행되고 있는 커널 버전과 일치해야 함</a:t>
            </a:r>
          </a:p>
          <a:p>
            <a:pPr lvl="1"/>
            <a:r>
              <a:rPr lang="ko-KR" altLang="en-US" sz="1800">
                <a:ea typeface="굴림" pitchFamily="50" charset="-127"/>
              </a:rPr>
              <a:t>&lt;</a:t>
            </a:r>
            <a:r>
              <a:rPr lang="en-US" altLang="ko-KR" sz="1800">
                <a:ea typeface="굴림" pitchFamily="50" charset="-127"/>
              </a:rPr>
              <a:t>linux/module.h&gt;</a:t>
            </a:r>
            <a:r>
              <a:rPr lang="ko-KR" altLang="en-US" sz="1800">
                <a:ea typeface="굴림" pitchFamily="50" charset="-127"/>
              </a:rPr>
              <a:t>에 정의되어 있음</a:t>
            </a:r>
          </a:p>
          <a:p>
            <a:pPr lvl="1"/>
            <a:r>
              <a:rPr lang="ko-KR" altLang="en-US" sz="1800">
                <a:ea typeface="굴림" pitchFamily="50" charset="-127"/>
              </a:rPr>
              <a:t>모듈 정보는 전체 모듈에서 하나만 존재해야 함</a:t>
            </a:r>
          </a:p>
          <a:p>
            <a:r>
              <a:rPr lang="ko-KR" altLang="en-US" sz="2000">
                <a:ea typeface="굴림" pitchFamily="50" charset="-127"/>
              </a:rPr>
              <a:t>일반 응용 프로그램과의 차이점</a:t>
            </a:r>
          </a:p>
          <a:p>
            <a:pPr lvl="1"/>
            <a:r>
              <a:rPr lang="en-US" altLang="ko-KR" sz="1800">
                <a:ea typeface="굴림" pitchFamily="50" charset="-127"/>
              </a:rPr>
              <a:t>main() </a:t>
            </a:r>
            <a:r>
              <a:rPr lang="ko-KR" altLang="en-US" sz="1800">
                <a:ea typeface="굴림" pitchFamily="50" charset="-127"/>
              </a:rPr>
              <a:t>함수가 없음</a:t>
            </a:r>
          </a:p>
          <a:p>
            <a:pPr lvl="1"/>
            <a:r>
              <a:rPr lang="ko-KR" altLang="en-US" sz="1800">
                <a:ea typeface="굴림" pitchFamily="50" charset="-127"/>
              </a:rPr>
              <a:t>커널에 로딩 및 제거 될 때 불러지는 함수가 존재</a:t>
            </a:r>
          </a:p>
          <a:p>
            <a:pPr lvl="2"/>
            <a:r>
              <a:rPr lang="en-US" altLang="ko-KR" sz="1600">
                <a:ea typeface="굴림" pitchFamily="50" charset="-127"/>
              </a:rPr>
              <a:t>Loading </a:t>
            </a:r>
            <a:r>
              <a:rPr lang="ko-KR" altLang="en-US" sz="1600">
                <a:ea typeface="굴림" pitchFamily="50" charset="-127"/>
              </a:rPr>
              <a:t>시 - </a:t>
            </a:r>
            <a:r>
              <a:rPr lang="en-US" altLang="ko-KR" sz="1600">
                <a:ea typeface="굴림" pitchFamily="50" charset="-127"/>
              </a:rPr>
              <a:t>int init_module(void) </a:t>
            </a:r>
            <a:r>
              <a:rPr lang="ko-KR" altLang="en-US" sz="1600">
                <a:ea typeface="굴림" pitchFamily="50" charset="-127"/>
              </a:rPr>
              <a:t>함수 호출</a:t>
            </a:r>
          </a:p>
          <a:p>
            <a:pPr lvl="2"/>
            <a:r>
              <a:rPr lang="en-US" altLang="ko-KR" sz="1600">
                <a:ea typeface="굴림" pitchFamily="50" charset="-127"/>
              </a:rPr>
              <a:t>Unloading </a:t>
            </a:r>
            <a:r>
              <a:rPr lang="ko-KR" altLang="en-US" sz="1600">
                <a:ea typeface="굴림" pitchFamily="50" charset="-127"/>
              </a:rPr>
              <a:t>시 - </a:t>
            </a:r>
            <a:r>
              <a:rPr lang="en-US" altLang="ko-KR" sz="1600">
                <a:ea typeface="굴림" pitchFamily="50" charset="-127"/>
              </a:rPr>
              <a:t>void cleanup_module() </a:t>
            </a:r>
            <a:r>
              <a:rPr lang="ko-KR" altLang="en-US" sz="1600">
                <a:ea typeface="굴림" pitchFamily="50" charset="-127"/>
              </a:rPr>
              <a:t>함수 호출</a:t>
            </a: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7ADC-7E2B-41CE-87FA-8EF2F536A3DD}" type="slidenum">
              <a:rPr lang="ko-KR" altLang="en-US"/>
              <a:pPr/>
              <a:t>12</a:t>
            </a:fld>
            <a:endParaRPr lang="ko-KR" altLang="en-US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Linux Device Driver </a:t>
            </a:r>
            <a:r>
              <a:rPr lang="ko-KR" altLang="en-US">
                <a:ea typeface="굴림" pitchFamily="50" charset="-127"/>
              </a:rPr>
              <a:t>특성</a:t>
            </a:r>
          </a:p>
        </p:txBody>
      </p:sp>
      <p:sp>
        <p:nvSpPr>
          <p:cNvPr id="99021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000">
                <a:ea typeface="굴림" pitchFamily="50" charset="-127"/>
              </a:rPr>
              <a:t>Linux device driver</a:t>
            </a:r>
            <a:r>
              <a:rPr lang="ko-KR" altLang="en-US" sz="2000">
                <a:ea typeface="굴림" pitchFamily="50" charset="-127"/>
              </a:rPr>
              <a:t>의 공통적 특성</a:t>
            </a:r>
          </a:p>
          <a:p>
            <a:pPr lvl="1"/>
            <a:r>
              <a:rPr lang="ko-KR" altLang="en-US" sz="1800">
                <a:ea typeface="굴림" pitchFamily="50" charset="-127"/>
              </a:rPr>
              <a:t>커널 코드</a:t>
            </a:r>
          </a:p>
          <a:p>
            <a:pPr lvl="2"/>
            <a:r>
              <a:rPr lang="ko-KR" altLang="en-US" sz="1600">
                <a:ea typeface="굴림" pitchFamily="50" charset="-127"/>
              </a:rPr>
              <a:t>디바이스 드라이버는 커널의 한 부분이므로, 커널의 다른 코드와 마찬가지로 잘못되면 시스템에 치명적인 피해를 줄 수 있다</a:t>
            </a:r>
          </a:p>
          <a:p>
            <a:pPr lvl="1"/>
            <a:r>
              <a:rPr lang="ko-KR" altLang="en-US" sz="1800">
                <a:ea typeface="굴림" pitchFamily="50" charset="-127"/>
              </a:rPr>
              <a:t>커널 인터페이스</a:t>
            </a:r>
          </a:p>
          <a:p>
            <a:pPr lvl="2"/>
            <a:r>
              <a:rPr lang="ko-KR" altLang="en-US" sz="1600">
                <a:ea typeface="굴림" pitchFamily="50" charset="-127"/>
              </a:rPr>
              <a:t>디바이스 드라이버는 리눅스 커널이나 자신이 속한 서브시스템에 표준 인터페이스를 제공해야 한다.</a:t>
            </a:r>
          </a:p>
          <a:p>
            <a:pPr lvl="1"/>
            <a:r>
              <a:rPr lang="ko-KR" altLang="en-US" sz="1800">
                <a:ea typeface="굴림" pitchFamily="50" charset="-127"/>
              </a:rPr>
              <a:t>커널 메커니즘과 서비스</a:t>
            </a:r>
          </a:p>
          <a:p>
            <a:pPr lvl="2"/>
            <a:r>
              <a:rPr lang="ko-KR" altLang="en-US" sz="1600">
                <a:ea typeface="굴림" pitchFamily="50" charset="-127"/>
              </a:rPr>
              <a:t>디바이스 드라이버는 메모리 할당, 인터럽트 전달, </a:t>
            </a:r>
            <a:r>
              <a:rPr lang="en-US" altLang="ko-KR" sz="1600">
                <a:ea typeface="굴림" pitchFamily="50" charset="-127"/>
              </a:rPr>
              <a:t>wait queue</a:t>
            </a:r>
            <a:r>
              <a:rPr lang="ko-KR" altLang="en-US" sz="1600">
                <a:ea typeface="굴림" pitchFamily="50" charset="-127"/>
              </a:rPr>
              <a:t>같은 표준 커널 서비스를 사용할 수 있다. </a:t>
            </a:r>
          </a:p>
          <a:p>
            <a:pPr lvl="1"/>
            <a:r>
              <a:rPr lang="en-US" altLang="ko-KR" sz="1800">
                <a:ea typeface="굴림" pitchFamily="50" charset="-127"/>
              </a:rPr>
              <a:t>Loadable</a:t>
            </a:r>
          </a:p>
          <a:p>
            <a:pPr lvl="2"/>
            <a:r>
              <a:rPr lang="ko-KR" altLang="en-US" sz="1600">
                <a:ea typeface="굴림" pitchFamily="50" charset="-127"/>
              </a:rPr>
              <a:t>대부분의 리눅스 디바이스 드라이버는 커널 모듈로서, 필요할 때 로드하고 더 이상 필요하지 않을 때 언로드 할 수 있다.</a:t>
            </a:r>
          </a:p>
          <a:p>
            <a:pPr lvl="1"/>
            <a:r>
              <a:rPr lang="ko-KR" altLang="en-US" sz="1800">
                <a:ea typeface="굴림" pitchFamily="50" charset="-127"/>
              </a:rPr>
              <a:t>설정가능(</a:t>
            </a:r>
            <a:r>
              <a:rPr lang="en-US" altLang="ko-KR" sz="1800">
                <a:ea typeface="굴림" pitchFamily="50" charset="-127"/>
              </a:rPr>
              <a:t>Configurable)</a:t>
            </a:r>
          </a:p>
          <a:p>
            <a:pPr lvl="2"/>
            <a:r>
              <a:rPr lang="ko-KR" altLang="en-US" sz="1600">
                <a:ea typeface="굴림" pitchFamily="50" charset="-127"/>
              </a:rPr>
              <a:t>리눅스 디바이스 드라이버를 커널에 포함하여 컴파일 할 수 있다. 어떤 장치를 넣을 것인지는 커널을 </a:t>
            </a:r>
            <a:r>
              <a:rPr lang="en-US" altLang="ko-KR" sz="1600">
                <a:ea typeface="굴림" pitchFamily="50" charset="-127"/>
              </a:rPr>
              <a:t>compile </a:t>
            </a:r>
            <a:r>
              <a:rPr lang="ko-KR" altLang="en-US" sz="1600">
                <a:ea typeface="굴림" pitchFamily="50" charset="-127"/>
              </a:rPr>
              <a:t>할 때 설정할 수 있다</a:t>
            </a: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1C9-2D14-42F4-AAD8-71EDFF8DC6E0}" type="slidenum">
              <a:rPr lang="ko-KR" altLang="en-US"/>
              <a:pPr/>
              <a:t>13</a:t>
            </a:fld>
            <a:endParaRPr lang="ko-KR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ko-KR" altLang="en-US" dirty="0" err="1">
                <a:ea typeface="굴림" pitchFamily="50" charset="-127"/>
              </a:rPr>
              <a:t>커널과</a:t>
            </a:r>
            <a:r>
              <a:rPr lang="ko-KR" altLang="en-US" dirty="0">
                <a:ea typeface="굴림" pitchFamily="50" charset="-127"/>
              </a:rPr>
              <a:t> 모듈의 링크 개념도</a:t>
            </a:r>
          </a:p>
        </p:txBody>
      </p:sp>
      <p:sp>
        <p:nvSpPr>
          <p:cNvPr id="37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7C67-22F4-4549-8E0B-DDE05C5B2960}" type="slidenum">
              <a:rPr lang="ko-KR" altLang="en-US"/>
              <a:pPr/>
              <a:t>14</a:t>
            </a:fld>
            <a:endParaRPr lang="ko-KR" altLang="en-US" sz="1800"/>
          </a:p>
        </p:txBody>
      </p:sp>
      <p:grpSp>
        <p:nvGrpSpPr>
          <p:cNvPr id="2" name="Group 1063"/>
          <p:cNvGrpSpPr>
            <a:grpSpLocks/>
          </p:cNvGrpSpPr>
          <p:nvPr/>
        </p:nvGrpSpPr>
        <p:grpSpPr bwMode="auto">
          <a:xfrm>
            <a:off x="812800" y="1339850"/>
            <a:ext cx="7377113" cy="4943475"/>
            <a:chOff x="610" y="844"/>
            <a:chExt cx="4647" cy="3114"/>
          </a:xfrm>
        </p:grpSpPr>
        <p:sp>
          <p:nvSpPr>
            <p:cNvPr id="879653" name="AutoShape 1061"/>
            <p:cNvSpPr>
              <a:spLocks noChangeArrowheads="1"/>
            </p:cNvSpPr>
            <p:nvPr/>
          </p:nvSpPr>
          <p:spPr bwMode="auto">
            <a:xfrm>
              <a:off x="1413" y="844"/>
              <a:ext cx="1400" cy="3041"/>
            </a:xfrm>
            <a:prstGeom prst="roundRect">
              <a:avLst>
                <a:gd name="adj" fmla="val 16667"/>
              </a:avLst>
            </a:prstGeom>
            <a:solidFill>
              <a:srgbClr val="99FF33"/>
            </a:solidFill>
            <a:ln w="9525">
              <a:solidFill>
                <a:schemeClr val="folHlink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54" name="AutoShape 1062"/>
            <p:cNvSpPr>
              <a:spLocks noChangeArrowheads="1"/>
            </p:cNvSpPr>
            <p:nvPr/>
          </p:nvSpPr>
          <p:spPr bwMode="auto">
            <a:xfrm>
              <a:off x="2946" y="850"/>
              <a:ext cx="2311" cy="3108"/>
            </a:xfrm>
            <a:prstGeom prst="roundRect">
              <a:avLst>
                <a:gd name="adj" fmla="val 16667"/>
              </a:avLst>
            </a:prstGeom>
            <a:solidFill>
              <a:srgbClr val="99FF33"/>
            </a:solidFill>
            <a:ln w="9525">
              <a:solidFill>
                <a:schemeClr val="folHlink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22" name="Rectangle 1030"/>
            <p:cNvSpPr>
              <a:spLocks noChangeArrowheads="1"/>
            </p:cNvSpPr>
            <p:nvPr/>
          </p:nvSpPr>
          <p:spPr bwMode="auto">
            <a:xfrm>
              <a:off x="1676" y="1202"/>
              <a:ext cx="861" cy="3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init_module( )</a:t>
              </a:r>
            </a:p>
          </p:txBody>
        </p:sp>
        <p:sp>
          <p:nvSpPr>
            <p:cNvPr id="879623" name="Rectangle 1031"/>
            <p:cNvSpPr>
              <a:spLocks noChangeArrowheads="1"/>
            </p:cNvSpPr>
            <p:nvPr/>
          </p:nvSpPr>
          <p:spPr bwMode="auto">
            <a:xfrm>
              <a:off x="651" y="1202"/>
              <a:ext cx="656" cy="20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insmod</a:t>
              </a:r>
            </a:p>
          </p:txBody>
        </p:sp>
        <p:sp>
          <p:nvSpPr>
            <p:cNvPr id="879624" name="Line 1032"/>
            <p:cNvSpPr>
              <a:spLocks noChangeShapeType="1"/>
            </p:cNvSpPr>
            <p:nvPr/>
          </p:nvSpPr>
          <p:spPr bwMode="auto">
            <a:xfrm>
              <a:off x="1266" y="1324"/>
              <a:ext cx="36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25" name="Rectangle 1033"/>
            <p:cNvSpPr>
              <a:spLocks noChangeArrowheads="1"/>
            </p:cNvSpPr>
            <p:nvPr/>
          </p:nvSpPr>
          <p:spPr bwMode="auto">
            <a:xfrm>
              <a:off x="3316" y="1202"/>
              <a:ext cx="1517" cy="3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register_capability( )</a:t>
              </a:r>
            </a:p>
          </p:txBody>
        </p:sp>
        <p:sp>
          <p:nvSpPr>
            <p:cNvPr id="879626" name="Rectangle 1034"/>
            <p:cNvSpPr>
              <a:spLocks noChangeArrowheads="1"/>
            </p:cNvSpPr>
            <p:nvPr/>
          </p:nvSpPr>
          <p:spPr bwMode="auto">
            <a:xfrm>
              <a:off x="3316" y="1693"/>
              <a:ext cx="656" cy="204"/>
            </a:xfrm>
            <a:prstGeom prst="rect">
              <a:avLst/>
            </a:prstGeom>
            <a:solidFill>
              <a:srgbClr val="99FF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capabilities[ ]</a:t>
              </a:r>
            </a:p>
          </p:txBody>
        </p:sp>
        <p:sp>
          <p:nvSpPr>
            <p:cNvPr id="879627" name="Rectangle 1035"/>
            <p:cNvSpPr>
              <a:spLocks noChangeArrowheads="1"/>
            </p:cNvSpPr>
            <p:nvPr/>
          </p:nvSpPr>
          <p:spPr bwMode="auto">
            <a:xfrm>
              <a:off x="3111" y="1897"/>
              <a:ext cx="82" cy="12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28" name="Rectangle 1036"/>
            <p:cNvSpPr>
              <a:spLocks noChangeArrowheads="1"/>
            </p:cNvSpPr>
            <p:nvPr/>
          </p:nvSpPr>
          <p:spPr bwMode="auto">
            <a:xfrm>
              <a:off x="3234" y="1897"/>
              <a:ext cx="82" cy="12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29" name="Rectangle 1037"/>
            <p:cNvSpPr>
              <a:spLocks noChangeArrowheads="1"/>
            </p:cNvSpPr>
            <p:nvPr/>
          </p:nvSpPr>
          <p:spPr bwMode="auto">
            <a:xfrm>
              <a:off x="3357" y="1897"/>
              <a:ext cx="82" cy="12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0" name="Rectangle 1038"/>
            <p:cNvSpPr>
              <a:spLocks noChangeArrowheads="1"/>
            </p:cNvSpPr>
            <p:nvPr/>
          </p:nvSpPr>
          <p:spPr bwMode="auto">
            <a:xfrm>
              <a:off x="3480" y="1897"/>
              <a:ext cx="82" cy="12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1" name="Rectangle 1039"/>
            <p:cNvSpPr>
              <a:spLocks noChangeArrowheads="1"/>
            </p:cNvSpPr>
            <p:nvPr/>
          </p:nvSpPr>
          <p:spPr bwMode="auto">
            <a:xfrm>
              <a:off x="3603" y="1897"/>
              <a:ext cx="82" cy="12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2" name="Rectangle 1040"/>
            <p:cNvSpPr>
              <a:spLocks noChangeArrowheads="1"/>
            </p:cNvSpPr>
            <p:nvPr/>
          </p:nvSpPr>
          <p:spPr bwMode="auto">
            <a:xfrm>
              <a:off x="3726" y="1897"/>
              <a:ext cx="82" cy="12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3" name="Rectangle 1041"/>
            <p:cNvSpPr>
              <a:spLocks noChangeArrowheads="1"/>
            </p:cNvSpPr>
            <p:nvPr/>
          </p:nvSpPr>
          <p:spPr bwMode="auto">
            <a:xfrm>
              <a:off x="3849" y="1897"/>
              <a:ext cx="82" cy="12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4" name="Rectangle 1042"/>
            <p:cNvSpPr>
              <a:spLocks noChangeArrowheads="1"/>
            </p:cNvSpPr>
            <p:nvPr/>
          </p:nvSpPr>
          <p:spPr bwMode="auto">
            <a:xfrm>
              <a:off x="3972" y="1897"/>
              <a:ext cx="82" cy="12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5" name="Line 1043"/>
            <p:cNvSpPr>
              <a:spLocks noChangeShapeType="1"/>
            </p:cNvSpPr>
            <p:nvPr/>
          </p:nvSpPr>
          <p:spPr bwMode="auto">
            <a:xfrm>
              <a:off x="2578" y="1324"/>
              <a:ext cx="697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36" name="Rectangle 1044"/>
            <p:cNvSpPr>
              <a:spLocks noChangeArrowheads="1"/>
            </p:cNvSpPr>
            <p:nvPr/>
          </p:nvSpPr>
          <p:spPr bwMode="auto">
            <a:xfrm>
              <a:off x="2045" y="2102"/>
              <a:ext cx="656" cy="8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7" name="Rectangle 1045"/>
            <p:cNvSpPr>
              <a:spLocks noChangeArrowheads="1"/>
            </p:cNvSpPr>
            <p:nvPr/>
          </p:nvSpPr>
          <p:spPr bwMode="auto">
            <a:xfrm>
              <a:off x="2045" y="2225"/>
              <a:ext cx="656" cy="8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8" name="Rectangle 1046"/>
            <p:cNvSpPr>
              <a:spLocks noChangeArrowheads="1"/>
            </p:cNvSpPr>
            <p:nvPr/>
          </p:nvSpPr>
          <p:spPr bwMode="auto">
            <a:xfrm>
              <a:off x="2045" y="2348"/>
              <a:ext cx="656" cy="8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39" name="Rectangle 1047"/>
            <p:cNvSpPr>
              <a:spLocks noChangeArrowheads="1"/>
            </p:cNvSpPr>
            <p:nvPr/>
          </p:nvSpPr>
          <p:spPr bwMode="auto">
            <a:xfrm>
              <a:off x="2045" y="2552"/>
              <a:ext cx="656" cy="369"/>
            </a:xfrm>
            <a:prstGeom prst="rect">
              <a:avLst/>
            </a:prstGeom>
            <a:solidFill>
              <a:srgbClr val="99FF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ko-KR" altLang="en-US" sz="1200"/>
            </a:p>
          </p:txBody>
        </p:sp>
        <p:sp>
          <p:nvSpPr>
            <p:cNvPr id="879640" name="Rectangle 1048"/>
            <p:cNvSpPr>
              <a:spLocks noChangeArrowheads="1"/>
            </p:cNvSpPr>
            <p:nvPr/>
          </p:nvSpPr>
          <p:spPr bwMode="auto">
            <a:xfrm>
              <a:off x="3480" y="2511"/>
              <a:ext cx="656" cy="3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printk( )</a:t>
              </a:r>
            </a:p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…..</a:t>
              </a:r>
            </a:p>
          </p:txBody>
        </p:sp>
        <p:sp>
          <p:nvSpPr>
            <p:cNvPr id="879641" name="Rectangle 1049"/>
            <p:cNvSpPr>
              <a:spLocks noChangeArrowheads="1"/>
            </p:cNvSpPr>
            <p:nvPr/>
          </p:nvSpPr>
          <p:spPr bwMode="auto">
            <a:xfrm>
              <a:off x="1635" y="3125"/>
              <a:ext cx="984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cleanup_module( )</a:t>
              </a:r>
            </a:p>
          </p:txBody>
        </p:sp>
        <p:sp>
          <p:nvSpPr>
            <p:cNvPr id="879642" name="Rectangle 1050"/>
            <p:cNvSpPr>
              <a:spLocks noChangeArrowheads="1"/>
            </p:cNvSpPr>
            <p:nvPr/>
          </p:nvSpPr>
          <p:spPr bwMode="auto">
            <a:xfrm>
              <a:off x="3398" y="3125"/>
              <a:ext cx="1517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unregister_capability( )</a:t>
              </a:r>
            </a:p>
          </p:txBody>
        </p:sp>
        <p:sp>
          <p:nvSpPr>
            <p:cNvPr id="879643" name="Rectangle 1051"/>
            <p:cNvSpPr>
              <a:spLocks noChangeArrowheads="1"/>
            </p:cNvSpPr>
            <p:nvPr/>
          </p:nvSpPr>
          <p:spPr bwMode="auto">
            <a:xfrm>
              <a:off x="610" y="3125"/>
              <a:ext cx="656" cy="20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altLang="ko-KR" sz="1200" b="1">
                  <a:solidFill>
                    <a:schemeClr val="tx1"/>
                  </a:solidFill>
                  <a:ea typeface="굴림" pitchFamily="50" charset="-127"/>
                </a:rPr>
                <a:t>rmmod</a:t>
              </a:r>
            </a:p>
          </p:txBody>
        </p:sp>
        <p:sp>
          <p:nvSpPr>
            <p:cNvPr id="879644" name="Line 1052"/>
            <p:cNvSpPr>
              <a:spLocks noChangeShapeType="1"/>
            </p:cNvSpPr>
            <p:nvPr/>
          </p:nvSpPr>
          <p:spPr bwMode="auto">
            <a:xfrm>
              <a:off x="1225" y="3248"/>
              <a:ext cx="36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45" name="Freeform 1053"/>
            <p:cNvSpPr>
              <a:spLocks/>
            </p:cNvSpPr>
            <p:nvPr/>
          </p:nvSpPr>
          <p:spPr bwMode="auto">
            <a:xfrm>
              <a:off x="3152" y="1447"/>
              <a:ext cx="164" cy="369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432"/>
                </a:cxn>
              </a:cxnLst>
              <a:rect l="0" t="0" r="r" b="b"/>
              <a:pathLst>
                <a:path w="192" h="432">
                  <a:moveTo>
                    <a:pt x="192" y="0"/>
                  </a:moveTo>
                  <a:lnTo>
                    <a:pt x="0" y="0"/>
                  </a:lnTo>
                  <a:lnTo>
                    <a:pt x="0" y="432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46" name="Freeform 1054"/>
            <p:cNvSpPr>
              <a:spLocks/>
            </p:cNvSpPr>
            <p:nvPr/>
          </p:nvSpPr>
          <p:spPr bwMode="auto">
            <a:xfrm>
              <a:off x="2332" y="1938"/>
              <a:ext cx="738" cy="123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864" h="144">
                  <a:moveTo>
                    <a:pt x="86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47" name="Freeform 1055"/>
            <p:cNvSpPr>
              <a:spLocks/>
            </p:cNvSpPr>
            <p:nvPr/>
          </p:nvSpPr>
          <p:spPr bwMode="auto">
            <a:xfrm>
              <a:off x="1922" y="2389"/>
              <a:ext cx="123" cy="24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88"/>
                </a:cxn>
              </a:cxnLst>
              <a:rect l="0" t="0" r="r" b="b"/>
              <a:pathLst>
                <a:path w="144" h="288">
                  <a:moveTo>
                    <a:pt x="144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4" y="28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48" name="Freeform 1056"/>
            <p:cNvSpPr>
              <a:spLocks/>
            </p:cNvSpPr>
            <p:nvPr/>
          </p:nvSpPr>
          <p:spPr bwMode="auto">
            <a:xfrm>
              <a:off x="1840" y="2266"/>
              <a:ext cx="205" cy="450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0"/>
                </a:cxn>
                <a:cxn ang="0">
                  <a:pos x="0" y="528"/>
                </a:cxn>
                <a:cxn ang="0">
                  <a:pos x="240" y="528"/>
                </a:cxn>
              </a:cxnLst>
              <a:rect l="0" t="0" r="r" b="b"/>
              <a:pathLst>
                <a:path w="240" h="528">
                  <a:moveTo>
                    <a:pt x="240" y="0"/>
                  </a:moveTo>
                  <a:lnTo>
                    <a:pt x="0" y="0"/>
                  </a:lnTo>
                  <a:lnTo>
                    <a:pt x="0" y="528"/>
                  </a:lnTo>
                  <a:lnTo>
                    <a:pt x="240" y="52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49" name="Freeform 1057"/>
            <p:cNvSpPr>
              <a:spLocks/>
            </p:cNvSpPr>
            <p:nvPr/>
          </p:nvSpPr>
          <p:spPr bwMode="auto">
            <a:xfrm>
              <a:off x="1758" y="2143"/>
              <a:ext cx="287" cy="655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0" y="0"/>
                </a:cxn>
                <a:cxn ang="0">
                  <a:pos x="0" y="768"/>
                </a:cxn>
                <a:cxn ang="0">
                  <a:pos x="336" y="768"/>
                </a:cxn>
              </a:cxnLst>
              <a:rect l="0" t="0" r="r" b="b"/>
              <a:pathLst>
                <a:path w="336" h="768">
                  <a:moveTo>
                    <a:pt x="336" y="0"/>
                  </a:moveTo>
                  <a:lnTo>
                    <a:pt x="0" y="0"/>
                  </a:lnTo>
                  <a:lnTo>
                    <a:pt x="0" y="768"/>
                  </a:lnTo>
                  <a:lnTo>
                    <a:pt x="336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50" name="Line 1058"/>
            <p:cNvSpPr>
              <a:spLocks noChangeShapeType="1"/>
            </p:cNvSpPr>
            <p:nvPr/>
          </p:nvSpPr>
          <p:spPr bwMode="auto">
            <a:xfrm>
              <a:off x="2742" y="2675"/>
              <a:ext cx="697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51" name="Line 1059"/>
            <p:cNvSpPr>
              <a:spLocks noChangeShapeType="1"/>
            </p:cNvSpPr>
            <p:nvPr/>
          </p:nvSpPr>
          <p:spPr bwMode="auto">
            <a:xfrm>
              <a:off x="2701" y="3289"/>
              <a:ext cx="697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  <p:sp>
          <p:nvSpPr>
            <p:cNvPr id="879652" name="Freeform 1060"/>
            <p:cNvSpPr>
              <a:spLocks/>
            </p:cNvSpPr>
            <p:nvPr/>
          </p:nvSpPr>
          <p:spPr bwMode="auto">
            <a:xfrm>
              <a:off x="4095" y="1897"/>
              <a:ext cx="902" cy="1392"/>
            </a:xfrm>
            <a:custGeom>
              <a:avLst/>
              <a:gdLst/>
              <a:ahLst/>
              <a:cxnLst>
                <a:cxn ang="0">
                  <a:pos x="960" y="1632"/>
                </a:cxn>
                <a:cxn ang="0">
                  <a:pos x="1056" y="1632"/>
                </a:cxn>
                <a:cxn ang="0">
                  <a:pos x="1056" y="0"/>
                </a:cxn>
                <a:cxn ang="0">
                  <a:pos x="0" y="0"/>
                </a:cxn>
              </a:cxnLst>
              <a:rect l="0" t="0" r="r" b="b"/>
              <a:pathLst>
                <a:path w="1056" h="1632">
                  <a:moveTo>
                    <a:pt x="960" y="1632"/>
                  </a:moveTo>
                  <a:lnTo>
                    <a:pt x="1056" y="1632"/>
                  </a:lnTo>
                  <a:lnTo>
                    <a:pt x="1056" y="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ko-KR" altLang="en-US" sz="120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ko-KR" altLang="en-US" dirty="0" err="1">
                <a:ea typeface="굴림" pitchFamily="50" charset="-127"/>
              </a:rPr>
              <a:t>커널</a:t>
            </a:r>
            <a:r>
              <a:rPr lang="ko-KR" altLang="en-US" dirty="0">
                <a:ea typeface="굴림" pitchFamily="50" charset="-127"/>
              </a:rPr>
              <a:t> 모듈의 작성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898053" name="Rectangle 1029"/>
          <p:cNvSpPr>
            <a:spLocks noGrp="1" noChangeArrowheads="1"/>
          </p:cNvSpPr>
          <p:nvPr>
            <p:ph sz="half" idx="1"/>
          </p:nvPr>
        </p:nvSpPr>
        <p:spPr>
          <a:xfrm>
            <a:off x="390525" y="1371600"/>
            <a:ext cx="3868738" cy="4800600"/>
          </a:xfrm>
        </p:spPr>
        <p:txBody>
          <a:bodyPr/>
          <a:lstStyle/>
          <a:p>
            <a:r>
              <a:rPr lang="ko-KR" altLang="en-US" sz="2000" dirty="0">
                <a:ea typeface="굴림" pitchFamily="50" charset="-127"/>
              </a:rPr>
              <a:t>예제 프로그램</a:t>
            </a:r>
          </a:p>
          <a:p>
            <a:pPr lvl="1"/>
            <a:r>
              <a:rPr lang="ko-KR" altLang="en-US" sz="1800" dirty="0" err="1">
                <a:ea typeface="굴림" pitchFamily="50" charset="-127"/>
              </a:rPr>
              <a:t>커널에</a:t>
            </a:r>
            <a:r>
              <a:rPr lang="ko-KR" altLang="en-US" sz="1800" dirty="0">
                <a:ea typeface="굴림" pitchFamily="50" charset="-127"/>
              </a:rPr>
              <a:t> 모듈이 로딩될 때 “</a:t>
            </a:r>
            <a:r>
              <a:rPr lang="en-US" altLang="ko-KR" sz="1800" dirty="0">
                <a:ea typeface="굴림" pitchFamily="50" charset="-127"/>
              </a:rPr>
              <a:t>hello </a:t>
            </a:r>
            <a:r>
              <a:rPr lang="en-US" altLang="ko-KR" sz="1800" dirty="0" smtClean="0">
                <a:ea typeface="굴림" pitchFamily="50" charset="-127"/>
              </a:rPr>
              <a:t>mango </a:t>
            </a:r>
            <a:r>
              <a:rPr lang="en-US" altLang="ko-KR" sz="1800" dirty="0">
                <a:ea typeface="굴림" pitchFamily="50" charset="-127"/>
              </a:rPr>
              <a:t>world”</a:t>
            </a:r>
            <a:r>
              <a:rPr lang="ko-KR" altLang="en-US" sz="1800" dirty="0">
                <a:ea typeface="굴림" pitchFamily="50" charset="-127"/>
              </a:rPr>
              <a:t>를 출력</a:t>
            </a:r>
          </a:p>
          <a:p>
            <a:pPr lvl="1"/>
            <a:r>
              <a:rPr lang="ko-KR" altLang="en-US" sz="1800" dirty="0">
                <a:ea typeface="굴림" pitchFamily="50" charset="-127"/>
              </a:rPr>
              <a:t>모듈이 제거될 때 “</a:t>
            </a:r>
            <a:r>
              <a:rPr lang="en-US" altLang="ko-KR" sz="1800" dirty="0">
                <a:ea typeface="굴림" pitchFamily="50" charset="-127"/>
              </a:rPr>
              <a:t>Good Bye”</a:t>
            </a:r>
            <a:r>
              <a:rPr lang="ko-KR" altLang="en-US" sz="1800" dirty="0">
                <a:ea typeface="굴림" pitchFamily="50" charset="-127"/>
              </a:rPr>
              <a:t>를 출력 </a:t>
            </a:r>
          </a:p>
          <a:p>
            <a:pPr lvl="1"/>
            <a:r>
              <a:rPr lang="en-US" altLang="ko-KR" sz="1800" dirty="0">
                <a:ea typeface="굴림" pitchFamily="50" charset="-127"/>
              </a:rPr>
              <a:t>Source file : </a:t>
            </a:r>
            <a:r>
              <a:rPr lang="en-US" altLang="ko-KR" sz="1800" dirty="0" err="1">
                <a:ea typeface="굴림" pitchFamily="50" charset="-127"/>
              </a:rPr>
              <a:t>hello.c</a:t>
            </a:r>
            <a:endParaRPr lang="en-US" altLang="ko-KR" sz="1800" dirty="0">
              <a:ea typeface="굴림" pitchFamily="50" charset="-127"/>
            </a:endParaRPr>
          </a:p>
        </p:txBody>
      </p:sp>
      <p:sp>
        <p:nvSpPr>
          <p:cNvPr id="898055" name="Rectangle 1031"/>
          <p:cNvSpPr>
            <a:spLocks noGrp="1" noChangeArrowheads="1"/>
          </p:cNvSpPr>
          <p:nvPr>
            <p:ph sz="half" idx="2"/>
          </p:nvPr>
        </p:nvSpPr>
        <p:spPr>
          <a:xfrm>
            <a:off x="4435475" y="1371600"/>
            <a:ext cx="4416425" cy="4343400"/>
          </a:xfrm>
          <a:solidFill>
            <a:srgbClr val="CCFF99"/>
          </a:solidFill>
          <a:ln/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ko-KR" altLang="en-US" sz="1400" dirty="0">
                <a:solidFill>
                  <a:schemeClr val="hlink"/>
                </a:solidFill>
                <a:ea typeface="굴림" pitchFamily="50" charset="-127"/>
              </a:rPr>
              <a:t>/* </a:t>
            </a:r>
            <a:r>
              <a:rPr lang="en-US" altLang="ko-KR" sz="1400" dirty="0" err="1">
                <a:solidFill>
                  <a:schemeClr val="hlink"/>
                </a:solidFill>
                <a:ea typeface="굴림" pitchFamily="50" charset="-127"/>
              </a:rPr>
              <a:t>hello.c</a:t>
            </a:r>
            <a:r>
              <a:rPr lang="en-US" altLang="ko-KR" sz="1400" dirty="0">
                <a:solidFill>
                  <a:schemeClr val="hlink"/>
                </a:solidFill>
                <a:ea typeface="굴림" pitchFamily="50" charset="-127"/>
              </a:rPr>
              <a:t> */</a:t>
            </a:r>
          </a:p>
          <a:p>
            <a:pPr>
              <a:buFont typeface="Wingdings" pitchFamily="2" charset="2"/>
              <a:buNone/>
            </a:pPr>
            <a:endParaRPr lang="en-US" altLang="ko-KR" sz="1400" dirty="0">
              <a:solidFill>
                <a:schemeClr val="hlink"/>
              </a:solidFill>
              <a:ea typeface="굴림" pitchFamily="50" charset="-127"/>
            </a:endParaRPr>
          </a:p>
          <a:p>
            <a:pPr>
              <a:buFont typeface="Wingdings" pitchFamily="2" charset="2"/>
              <a:buNone/>
            </a:pPr>
            <a:r>
              <a:rPr lang="ko-KR" altLang="en-US" sz="1400" dirty="0">
                <a:solidFill>
                  <a:schemeClr val="tx1"/>
                </a:solidFill>
                <a:ea typeface="굴림" pitchFamily="50" charset="-127"/>
              </a:rPr>
              <a:t>#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include &lt;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50" charset="-127"/>
              </a:rPr>
              <a:t>linux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/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50" charset="-127"/>
              </a:rPr>
              <a:t>module.h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&gt; /* </a:t>
            </a:r>
            <a:r>
              <a:rPr lang="ko-KR" altLang="en-US" sz="1400" dirty="0">
                <a:solidFill>
                  <a:schemeClr val="tx1"/>
                </a:solidFill>
                <a:ea typeface="굴림" pitchFamily="50" charset="-127"/>
              </a:rPr>
              <a:t>모든 모듈에 필요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 */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#include &lt;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50" charset="-127"/>
              </a:rPr>
              <a:t>linux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/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50" charset="-127"/>
              </a:rPr>
              <a:t>kernel.h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&gt; /*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50" charset="-127"/>
              </a:rPr>
              <a:t>printk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() </a:t>
            </a:r>
            <a:r>
              <a:rPr lang="ko-KR" altLang="en-US" sz="1400" dirty="0">
                <a:solidFill>
                  <a:schemeClr val="tx1"/>
                </a:solidFill>
                <a:ea typeface="굴림" pitchFamily="50" charset="-127"/>
              </a:rPr>
              <a:t>등에 필요 */</a:t>
            </a:r>
          </a:p>
          <a:p>
            <a:pPr>
              <a:buFont typeface="Wingdings" pitchFamily="2" charset="2"/>
              <a:buNone/>
            </a:pPr>
            <a:endParaRPr lang="en-US" altLang="ko-KR" sz="1400" dirty="0">
              <a:solidFill>
                <a:schemeClr val="tx1"/>
              </a:solidFill>
              <a:ea typeface="굴림" pitchFamily="50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 sz="1400" dirty="0" smtClean="0">
                <a:ea typeface="굴림" pitchFamily="50" charset="-127"/>
              </a:rPr>
              <a:t>static  </a:t>
            </a:r>
            <a:r>
              <a:rPr lang="en-US" altLang="ko-KR" sz="1400" dirty="0" err="1" smtClean="0">
                <a:ea typeface="굴림" pitchFamily="50" charset="-127"/>
              </a:rPr>
              <a:t>int</a:t>
            </a:r>
            <a:r>
              <a:rPr lang="en-US" altLang="ko-KR" sz="1400" dirty="0" smtClean="0">
                <a:ea typeface="굴림" pitchFamily="50" charset="-127"/>
              </a:rPr>
              <a:t> __init </a:t>
            </a:r>
            <a:r>
              <a:rPr lang="en-US" altLang="ko-KR" sz="1400" dirty="0" err="1" smtClean="0">
                <a:ea typeface="굴림" pitchFamily="50" charset="-127"/>
              </a:rPr>
              <a:t>hello_init</a:t>
            </a:r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</a:rPr>
              <a:t>(void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) { // </a:t>
            </a:r>
            <a:r>
              <a:rPr lang="ko-KR" altLang="en-US" sz="1400" dirty="0">
                <a:solidFill>
                  <a:schemeClr val="tx1"/>
                </a:solidFill>
                <a:ea typeface="굴림" pitchFamily="50" charset="-127"/>
              </a:rPr>
              <a:t>모듈이 로딩될 때 호출</a:t>
            </a:r>
            <a:endParaRPr lang="en-US" altLang="ko-KR" sz="1400" dirty="0">
              <a:solidFill>
                <a:schemeClr val="tx1"/>
              </a:solidFill>
              <a:ea typeface="굴림" pitchFamily="50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	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50" charset="-127"/>
              </a:rPr>
              <a:t>printk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 (“hello </a:t>
            </a:r>
            <a:r>
              <a:rPr lang="en-US" altLang="ko-KR" sz="1400" dirty="0" smtClean="0">
                <a:ea typeface="굴림" pitchFamily="50" charset="-127"/>
              </a:rPr>
              <a:t>mango</a:t>
            </a:r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world\n”); 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		// from a text console, not X-terminal.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	return 0;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	// 0: success , </a:t>
            </a:r>
            <a:r>
              <a:rPr lang="ko-KR" altLang="en-US" sz="1400" dirty="0">
                <a:solidFill>
                  <a:schemeClr val="tx1"/>
                </a:solidFill>
                <a:ea typeface="굴림" pitchFamily="50" charset="-127"/>
              </a:rPr>
              <a:t>기타 - 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fail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</a:rPr>
              <a:t>static void  __exit </a:t>
            </a:r>
            <a:r>
              <a:rPr lang="en-US" altLang="ko-KR" sz="1400" dirty="0" err="1" smtClean="0">
                <a:solidFill>
                  <a:schemeClr val="tx1"/>
                </a:solidFill>
                <a:ea typeface="굴림" pitchFamily="50" charset="-127"/>
              </a:rPr>
              <a:t>hello_exit</a:t>
            </a:r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</a:rPr>
              <a:t>(void)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 smtClean="0">
                <a:ea typeface="굴림" pitchFamily="50" charset="-127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	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50" charset="-127"/>
              </a:rPr>
              <a:t>printk</a:t>
            </a:r>
            <a:r>
              <a:rPr lang="en-US" altLang="ko-KR" sz="1400" dirty="0">
                <a:solidFill>
                  <a:schemeClr val="tx1"/>
                </a:solidFill>
                <a:ea typeface="굴림" pitchFamily="50" charset="-127"/>
              </a:rPr>
              <a:t> (“KERN_ALERT “Goodbye world”);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 err="1" smtClean="0">
                <a:ea typeface="굴림" pitchFamily="50" charset="-127"/>
              </a:rPr>
              <a:t>module_init</a:t>
            </a:r>
            <a:r>
              <a:rPr lang="en-US" altLang="ko-KR" sz="1400" dirty="0" smtClean="0">
                <a:ea typeface="굴림" pitchFamily="50" charset="-127"/>
              </a:rPr>
              <a:t>(</a:t>
            </a:r>
            <a:r>
              <a:rPr lang="en-US" altLang="ko-KR" sz="1400" dirty="0" err="1" smtClean="0">
                <a:ea typeface="굴림" pitchFamily="50" charset="-127"/>
              </a:rPr>
              <a:t>hello_init</a:t>
            </a:r>
            <a:r>
              <a:rPr lang="en-US" altLang="ko-KR" sz="1400" dirty="0" smtClean="0">
                <a:ea typeface="굴림" pitchFamily="50" charset="-127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 err="1" smtClean="0">
                <a:solidFill>
                  <a:schemeClr val="tx1"/>
                </a:solidFill>
                <a:ea typeface="굴림" pitchFamily="50" charset="-127"/>
              </a:rPr>
              <a:t>Module_exit</a:t>
            </a:r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</a:rPr>
              <a:t>(</a:t>
            </a:r>
            <a:r>
              <a:rPr lang="en-US" altLang="ko-KR" sz="1400" dirty="0" err="1" smtClean="0">
                <a:solidFill>
                  <a:schemeClr val="tx1"/>
                </a:solidFill>
                <a:ea typeface="굴림" pitchFamily="50" charset="-127"/>
              </a:rPr>
              <a:t>hello_exit</a:t>
            </a:r>
            <a:r>
              <a:rPr lang="en-US" altLang="ko-KR" sz="1400" dirty="0" smtClean="0">
                <a:solidFill>
                  <a:schemeClr val="tx1"/>
                </a:solidFill>
                <a:ea typeface="굴림" pitchFamily="50" charset="-127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altLang="ko-KR" sz="1400" dirty="0" smtClean="0">
                <a:ea typeface="굴림" pitchFamily="50" charset="-127"/>
              </a:rPr>
              <a:t>MODULE_LICENCE(“GPL”);</a:t>
            </a:r>
            <a:endParaRPr lang="en-US" altLang="ko-KR" sz="1400" dirty="0">
              <a:solidFill>
                <a:schemeClr val="tx1"/>
              </a:solidFill>
              <a:ea typeface="굴림" pitchFamily="50" charset="-127"/>
            </a:endParaRPr>
          </a:p>
          <a:p>
            <a:pPr>
              <a:buFont typeface="Wingdings" pitchFamily="2" charset="2"/>
              <a:buNone/>
            </a:pPr>
            <a:endParaRPr lang="ko-KR" altLang="en-US" sz="140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CEC0-A6FF-4158-A1C9-7DBEF7B3D788}" type="slidenum">
              <a:rPr lang="ko-KR" altLang="en-US"/>
              <a:pPr/>
              <a:t>15</a:t>
            </a:fld>
            <a:endParaRPr lang="ko-KR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7" name="Rectangle 1029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err="1">
                <a:ea typeface="굴림" pitchFamily="50" charset="-127"/>
              </a:rPr>
              <a:t>커널</a:t>
            </a:r>
            <a:r>
              <a:rPr lang="ko-KR" altLang="en-US" dirty="0">
                <a:ea typeface="굴림" pitchFamily="50" charset="-127"/>
              </a:rPr>
              <a:t> 모듈의 </a:t>
            </a:r>
            <a:r>
              <a:rPr lang="ko-KR" altLang="en-US" dirty="0" smtClean="0">
                <a:ea typeface="굴림" pitchFamily="50" charset="-127"/>
              </a:rPr>
              <a:t>컴파일</a:t>
            </a:r>
            <a:r>
              <a:rPr lang="en-US" altLang="ko-KR" dirty="0" smtClean="0">
                <a:ea typeface="굴림" pitchFamily="50" charset="-127"/>
              </a:rPr>
              <a:t>(</a:t>
            </a:r>
            <a:r>
              <a:rPr lang="ko-KR" altLang="en-US" dirty="0" err="1" smtClean="0">
                <a:ea typeface="굴림" pitchFamily="50" charset="-127"/>
              </a:rPr>
              <a:t>커널에포함</a:t>
            </a:r>
            <a:r>
              <a:rPr lang="en-US" altLang="ko-KR" dirty="0" smtClean="0">
                <a:ea typeface="굴림" pitchFamily="50" charset="-127"/>
              </a:rPr>
              <a:t>)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6BC-7B46-4EBB-AA34-EC91096CF946}" type="slidenum">
              <a:rPr lang="ko-KR" altLang="en-US"/>
              <a:pPr/>
              <a:t>16</a:t>
            </a:fld>
            <a:endParaRPr lang="ko-KR" altLang="en-US" sz="1800"/>
          </a:p>
        </p:txBody>
      </p:sp>
      <p:sp>
        <p:nvSpPr>
          <p:cNvPr id="8" name="Rectangle 1029"/>
          <p:cNvSpPr txBox="1">
            <a:spLocks noChangeArrowheads="1"/>
          </p:cNvSpPr>
          <p:nvPr/>
        </p:nvSpPr>
        <p:spPr>
          <a:xfrm>
            <a:off x="390524" y="1371600"/>
            <a:ext cx="8285931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ko-KR" altLang="en-US" sz="2000" noProof="0" dirty="0" err="1" smtClean="0">
                <a:ea typeface="굴림" pitchFamily="50" charset="-127"/>
              </a:rPr>
              <a:t>커널</a:t>
            </a:r>
            <a:r>
              <a:rPr lang="ko-KR" altLang="en-US" sz="2000" noProof="0" dirty="0" smtClean="0">
                <a:ea typeface="굴림" pitchFamily="50" charset="-127"/>
              </a:rPr>
              <a:t> 소스 푼 </a:t>
            </a:r>
            <a:r>
              <a:rPr lang="ko-KR" altLang="en-US" sz="2000" noProof="0" dirty="0" err="1" smtClean="0">
                <a:ea typeface="굴림" pitchFamily="50" charset="-127"/>
              </a:rPr>
              <a:t>디렉토리로</a:t>
            </a:r>
            <a:r>
              <a:rPr lang="ko-KR" altLang="en-US" sz="2000" noProof="0" dirty="0" smtClean="0">
                <a:ea typeface="굴림" pitchFamily="50" charset="-127"/>
              </a:rPr>
              <a:t> 이동 </a:t>
            </a:r>
            <a:endParaRPr lang="en-US" altLang="ko-KR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ko-KR" sz="2000" noProof="0" dirty="0" smtClean="0">
                <a:ea typeface="굴림" pitchFamily="50" charset="-127"/>
              </a:rPr>
              <a:t>#cp </a:t>
            </a:r>
            <a:r>
              <a:rPr lang="en-US" altLang="ko-KR" sz="2000" noProof="0" dirty="0" err="1" smtClean="0">
                <a:ea typeface="굴림" pitchFamily="50" charset="-127"/>
              </a:rPr>
              <a:t>hello.c</a:t>
            </a:r>
            <a:r>
              <a:rPr lang="en-US" altLang="ko-KR" sz="2000" noProof="0" dirty="0" smtClean="0">
                <a:ea typeface="굴림" pitchFamily="50" charset="-127"/>
              </a:rPr>
              <a:t>  arch/arm/mach-s5pc100/</a:t>
            </a: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ko-KR" sz="2000" noProof="0" dirty="0" smtClean="0">
                <a:ea typeface="굴림" pitchFamily="50" charset="-127"/>
              </a:rPr>
              <a:t>#vi arch/arm/mach-s5pc100/</a:t>
            </a:r>
            <a:r>
              <a:rPr lang="en-US" altLang="ko-KR" sz="2000" noProof="0" dirty="0" err="1" smtClean="0">
                <a:ea typeface="굴림" pitchFamily="50" charset="-127"/>
              </a:rPr>
              <a:t>Makefile</a:t>
            </a:r>
            <a:r>
              <a:rPr lang="en-US" altLang="ko-KR" sz="2000" noProof="0" dirty="0" smtClean="0">
                <a:ea typeface="굴림" pitchFamily="50" charset="-127"/>
              </a:rPr>
              <a:t> </a:t>
            </a:r>
            <a:r>
              <a:rPr lang="ko-KR" altLang="en-US" sz="2000" noProof="0" dirty="0" smtClean="0">
                <a:ea typeface="굴림" pitchFamily="50" charset="-127"/>
              </a:rPr>
              <a:t>수정</a:t>
            </a:r>
            <a:endParaRPr lang="en-US" altLang="ko-KR" sz="2000" noProof="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noProof="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ko-KR" sz="2000" dirty="0" smtClean="0">
                <a:ea typeface="굴림" pitchFamily="50" charset="-127"/>
              </a:rPr>
              <a:t>#make modules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noProof="0" dirty="0" smtClean="0">
              <a:ea typeface="굴림" pitchFamily="50" charset="-127"/>
            </a:endParaRP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40195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1575" y="4065637"/>
            <a:ext cx="3400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7" name="Rectangle 1029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err="1">
                <a:ea typeface="굴림" pitchFamily="50" charset="-127"/>
              </a:rPr>
              <a:t>커널</a:t>
            </a:r>
            <a:r>
              <a:rPr lang="ko-KR" altLang="en-US" dirty="0">
                <a:ea typeface="굴림" pitchFamily="50" charset="-127"/>
              </a:rPr>
              <a:t> 모듈의 </a:t>
            </a:r>
            <a:r>
              <a:rPr lang="ko-KR" altLang="en-US" dirty="0" smtClean="0">
                <a:ea typeface="굴림" pitchFamily="50" charset="-127"/>
              </a:rPr>
              <a:t>컴파일</a:t>
            </a:r>
            <a:r>
              <a:rPr lang="en-US" altLang="ko-KR" dirty="0" smtClean="0">
                <a:ea typeface="굴림" pitchFamily="50" charset="-127"/>
              </a:rPr>
              <a:t>(</a:t>
            </a:r>
            <a:r>
              <a:rPr lang="en-US" altLang="ko-KR" dirty="0" err="1" smtClean="0">
                <a:ea typeface="굴림" pitchFamily="50" charset="-127"/>
              </a:rPr>
              <a:t>Makefile</a:t>
            </a:r>
            <a:r>
              <a:rPr lang="ko-KR" altLang="en-US" dirty="0" smtClean="0">
                <a:ea typeface="굴림" pitchFamily="50" charset="-127"/>
              </a:rPr>
              <a:t>작성</a:t>
            </a:r>
            <a:r>
              <a:rPr lang="en-US" altLang="ko-KR" dirty="0" smtClean="0">
                <a:ea typeface="굴림" pitchFamily="50" charset="-127"/>
              </a:rPr>
              <a:t>)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E6BC-7B46-4EBB-AA34-EC91096CF946}" type="slidenum">
              <a:rPr lang="ko-KR" altLang="en-US"/>
              <a:pPr/>
              <a:t>17</a:t>
            </a:fld>
            <a:endParaRPr lang="ko-KR" altLang="en-US" sz="1800"/>
          </a:p>
        </p:txBody>
      </p:sp>
      <p:sp>
        <p:nvSpPr>
          <p:cNvPr id="8" name="Rectangle 1029"/>
          <p:cNvSpPr txBox="1">
            <a:spLocks noChangeArrowheads="1"/>
          </p:cNvSpPr>
          <p:nvPr/>
        </p:nvSpPr>
        <p:spPr>
          <a:xfrm>
            <a:off x="390524" y="1371600"/>
            <a:ext cx="8285931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ko-KR" altLang="en-US" sz="2000" noProof="0" dirty="0" err="1" smtClean="0">
                <a:ea typeface="굴림" pitchFamily="50" charset="-127"/>
              </a:rPr>
              <a:t>커널</a:t>
            </a:r>
            <a:r>
              <a:rPr lang="ko-KR" altLang="en-US" sz="2000" noProof="0" dirty="0" smtClean="0">
                <a:ea typeface="굴림" pitchFamily="50" charset="-127"/>
              </a:rPr>
              <a:t> 소스 푼 </a:t>
            </a:r>
            <a:r>
              <a:rPr lang="ko-KR" altLang="en-US" sz="2000" noProof="0" dirty="0" err="1" smtClean="0">
                <a:ea typeface="굴림" pitchFamily="50" charset="-127"/>
              </a:rPr>
              <a:t>디렉토리로</a:t>
            </a:r>
            <a:r>
              <a:rPr lang="ko-KR" altLang="en-US" sz="2000" noProof="0" dirty="0" smtClean="0">
                <a:ea typeface="굴림" pitchFamily="50" charset="-127"/>
              </a:rPr>
              <a:t> 이동 </a:t>
            </a:r>
            <a:endParaRPr lang="en-US" altLang="ko-KR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ko-KR" sz="2000" noProof="0" dirty="0" smtClean="0">
                <a:ea typeface="굴림" pitchFamily="50" charset="-127"/>
              </a:rPr>
              <a:t>#</a:t>
            </a:r>
            <a:r>
              <a:rPr lang="en-US" altLang="ko-KR" sz="2000" dirty="0" err="1" smtClean="0">
                <a:ea typeface="굴림" pitchFamily="50" charset="-127"/>
              </a:rPr>
              <a:t>mkdir</a:t>
            </a:r>
            <a:r>
              <a:rPr lang="en-US" altLang="ko-KR" sz="2000" dirty="0" smtClean="0">
                <a:ea typeface="굴림" pitchFamily="50" charset="-127"/>
              </a:rPr>
              <a:t>  test-module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ko-KR" sz="2000" noProof="0" dirty="0" smtClean="0">
                <a:ea typeface="굴림" pitchFamily="50" charset="-127"/>
              </a:rPr>
              <a:t>#cp </a:t>
            </a:r>
            <a:r>
              <a:rPr lang="en-US" altLang="ko-KR" sz="2000" noProof="0" dirty="0" err="1" smtClean="0">
                <a:ea typeface="굴림" pitchFamily="50" charset="-127"/>
              </a:rPr>
              <a:t>hello.c</a:t>
            </a:r>
            <a:r>
              <a:rPr lang="en-US" altLang="ko-KR" sz="2000" noProof="0" dirty="0" smtClean="0">
                <a:ea typeface="굴림" pitchFamily="50" charset="-127"/>
              </a:rPr>
              <a:t>  test-module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ko-KR" sz="2000" dirty="0" smtClean="0">
                <a:ea typeface="굴림" pitchFamily="50" charset="-127"/>
              </a:rPr>
              <a:t>#vi </a:t>
            </a:r>
            <a:r>
              <a:rPr lang="en-US" altLang="ko-KR" sz="2000" dirty="0" err="1" smtClean="0">
                <a:ea typeface="굴림" pitchFamily="50" charset="-127"/>
              </a:rPr>
              <a:t>Makefile</a:t>
            </a: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en-US" altLang="ko-KR" sz="2000" dirty="0" smtClean="0">
              <a:ea typeface="굴림" pitchFamily="50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ko-KR" sz="2000" dirty="0" smtClean="0">
                <a:ea typeface="굴림" pitchFamily="50" charset="-127"/>
              </a:rPr>
              <a:t>#make 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55149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module </a:t>
            </a:r>
            <a:r>
              <a:rPr lang="ko-KR" altLang="en-US" dirty="0" smtClean="0"/>
              <a:t>파일시스템에 포함방법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NFS 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Mount </a:t>
            </a:r>
            <a:r>
              <a:rPr lang="ko-KR" altLang="en-US" dirty="0" smtClean="0"/>
              <a:t>하는 방법</a:t>
            </a:r>
            <a:endParaRPr lang="en-US" altLang="ko-KR" dirty="0" smtClean="0"/>
          </a:p>
          <a:p>
            <a:r>
              <a:rPr lang="ko-KR" altLang="en-US" dirty="0" smtClean="0"/>
              <a:t>저장장치를 이용하는 방법</a:t>
            </a:r>
            <a:endParaRPr lang="en-US" altLang="ko-KR" dirty="0" smtClean="0"/>
          </a:p>
          <a:p>
            <a:r>
              <a:rPr lang="ko-KR" altLang="en-US" dirty="0" smtClean="0"/>
              <a:t>파일시스템에 포함하는 방법</a:t>
            </a:r>
            <a:endParaRPr lang="en-US" altLang="ko-KR" dirty="0" smtClean="0"/>
          </a:p>
          <a:p>
            <a:r>
              <a:rPr lang="en-US" altLang="ko-KR" dirty="0" smtClean="0"/>
              <a:t>Etc…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6376"/>
            <a:ext cx="8229600" cy="1010376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module</a:t>
            </a:r>
            <a:r>
              <a:rPr lang="ko-KR" altLang="en-US" sz="3200" dirty="0" smtClean="0"/>
              <a:t>파일시스템에 포함방법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(NFS </a:t>
            </a:r>
            <a:r>
              <a:rPr lang="ko-KR" altLang="en-US" sz="3200" dirty="0" smtClean="0"/>
              <a:t>로 </a:t>
            </a:r>
            <a:r>
              <a:rPr lang="en-US" altLang="ko-KR" sz="3200" dirty="0" smtClean="0"/>
              <a:t>Mount </a:t>
            </a:r>
            <a:r>
              <a:rPr lang="ko-KR" altLang="en-US" sz="3200" dirty="0" smtClean="0"/>
              <a:t>하는 방법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7771" y="1445875"/>
            <a:ext cx="5020293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C000"/>
                </a:solidFill>
              </a:rPr>
              <a:t>Mango(</a:t>
            </a:r>
            <a:r>
              <a:rPr lang="ko-KR" altLang="en-US" sz="1200" b="1" dirty="0" err="1" smtClean="0">
                <a:solidFill>
                  <a:srgbClr val="FFC000"/>
                </a:solidFill>
              </a:rPr>
              <a:t>타겟</a:t>
            </a:r>
            <a:r>
              <a:rPr lang="en-US" altLang="ko-KR" sz="1200" b="1" dirty="0" smtClean="0">
                <a:solidFill>
                  <a:srgbClr val="FFC000"/>
                </a:solidFill>
              </a:rPr>
              <a:t>) board console</a:t>
            </a:r>
            <a:r>
              <a:rPr lang="ko-KR" altLang="en-US" sz="1200" b="1" dirty="0" smtClean="0">
                <a:solidFill>
                  <a:srgbClr val="FFC000"/>
                </a:solidFill>
              </a:rPr>
              <a:t>창에서 입력</a:t>
            </a:r>
            <a:endParaRPr lang="en-US" altLang="ko-KR" sz="1200" b="1" dirty="0" smtClean="0">
              <a:solidFill>
                <a:srgbClr val="FFC000"/>
              </a:solidFill>
            </a:endParaRPr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mkdir</a:t>
            </a:r>
            <a:r>
              <a:rPr lang="en-US" altLang="ko-KR" sz="1200" dirty="0" smtClean="0"/>
              <a:t> /</a:t>
            </a:r>
            <a:r>
              <a:rPr lang="en-US" altLang="ko-KR" sz="1200" dirty="0" err="1" smtClean="0"/>
              <a:t>mnt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nfs</a:t>
            </a:r>
            <a:endParaRPr lang="en-US" altLang="ko-KR" sz="1200" dirty="0" smtClean="0"/>
          </a:p>
          <a:p>
            <a:r>
              <a:rPr lang="en-US" altLang="ko-KR" sz="1200" dirty="0" smtClean="0">
                <a:solidFill>
                  <a:srgbClr val="00B0F0"/>
                </a:solidFill>
              </a:rPr>
              <a:t>//#echo “/</a:t>
            </a:r>
            <a:r>
              <a:rPr lang="en-US" altLang="ko-KR" sz="1200" dirty="0" err="1" smtClean="0">
                <a:solidFill>
                  <a:srgbClr val="00B0F0"/>
                </a:solidFill>
              </a:rPr>
              <a:t>sbin</a:t>
            </a:r>
            <a:r>
              <a:rPr lang="en-US" altLang="ko-KR" sz="1200" dirty="0" smtClean="0">
                <a:solidFill>
                  <a:srgbClr val="00B0F0"/>
                </a:solidFill>
              </a:rPr>
              <a:t>/mount –t </a:t>
            </a:r>
            <a:r>
              <a:rPr lang="en-US" altLang="ko-KR" sz="1200" dirty="0" err="1" smtClean="0">
                <a:solidFill>
                  <a:srgbClr val="00B0F0"/>
                </a:solidFill>
              </a:rPr>
              <a:t>nfs</a:t>
            </a:r>
            <a:r>
              <a:rPr lang="en-US" altLang="ko-KR" sz="1200" dirty="0" smtClean="0">
                <a:solidFill>
                  <a:srgbClr val="00B0F0"/>
                </a:solidFill>
              </a:rPr>
              <a:t> –o </a:t>
            </a:r>
            <a:r>
              <a:rPr lang="en-US" altLang="ko-KR" sz="1200" dirty="0" err="1" smtClean="0">
                <a:solidFill>
                  <a:srgbClr val="00B0F0"/>
                </a:solidFill>
              </a:rPr>
              <a:t>nolock</a:t>
            </a:r>
            <a:r>
              <a:rPr lang="en-US" altLang="ko-KR" sz="1200" dirty="0" smtClean="0">
                <a:solidFill>
                  <a:srgbClr val="00B0F0"/>
                </a:solidFill>
              </a:rPr>
              <a:t> $(</a:t>
            </a:r>
            <a:r>
              <a:rPr lang="en-US" altLang="ko-KR" sz="1200" dirty="0" err="1" smtClean="0">
                <a:solidFill>
                  <a:srgbClr val="00B0F0"/>
                </a:solidFill>
              </a:rPr>
              <a:t>Serverip</a:t>
            </a:r>
            <a:r>
              <a:rPr lang="en-US" altLang="ko-KR" sz="1200" dirty="0" smtClean="0">
                <a:solidFill>
                  <a:srgbClr val="00B0F0"/>
                </a:solidFill>
              </a:rPr>
              <a:t>):$(</a:t>
            </a:r>
            <a:r>
              <a:rPr lang="en-US" altLang="ko-KR" sz="1200" dirty="0" err="1" smtClean="0">
                <a:solidFill>
                  <a:srgbClr val="00B0F0"/>
                </a:solidFill>
              </a:rPr>
              <a:t>nfs</a:t>
            </a:r>
            <a:r>
              <a:rPr lang="en-US" altLang="ko-KR" sz="1200" dirty="0" smtClean="0">
                <a:solidFill>
                  <a:srgbClr val="00B0F0"/>
                </a:solidFill>
              </a:rPr>
              <a:t> </a:t>
            </a:r>
            <a:r>
              <a:rPr lang="ko-KR" altLang="en-US" sz="1200" dirty="0" err="1" smtClean="0">
                <a:solidFill>
                  <a:srgbClr val="00B0F0"/>
                </a:solidFill>
              </a:rPr>
              <a:t>디렉토리</a:t>
            </a:r>
            <a:r>
              <a:rPr lang="en-US" altLang="ko-KR" sz="1200" dirty="0" smtClean="0">
                <a:solidFill>
                  <a:srgbClr val="00B0F0"/>
                </a:solidFill>
              </a:rPr>
              <a:t>) $(dir)</a:t>
            </a:r>
          </a:p>
          <a:p>
            <a:r>
              <a:rPr lang="en-US" altLang="ko-KR" sz="1200" dirty="0" smtClean="0"/>
              <a:t>#/</a:t>
            </a:r>
            <a:r>
              <a:rPr lang="en-US" altLang="ko-KR" sz="1200" dirty="0" err="1" smtClean="0"/>
              <a:t>sbin</a:t>
            </a:r>
            <a:r>
              <a:rPr lang="en-US" altLang="ko-KR" sz="1200" dirty="0" smtClean="0"/>
              <a:t>/mount -t </a:t>
            </a:r>
            <a:r>
              <a:rPr lang="en-US" altLang="ko-KR" sz="1200" dirty="0" err="1" smtClean="0"/>
              <a:t>nfs</a:t>
            </a:r>
            <a:r>
              <a:rPr lang="en-US" altLang="ko-KR" sz="1200" dirty="0" smtClean="0"/>
              <a:t> -o </a:t>
            </a:r>
            <a:r>
              <a:rPr lang="en-US" altLang="ko-KR" sz="1200" dirty="0" err="1" smtClean="0"/>
              <a:t>nolock</a:t>
            </a:r>
            <a:r>
              <a:rPr lang="en-US" altLang="ko-KR" sz="1200" dirty="0" smtClean="0"/>
              <a:t> 192.168.0.10:/</a:t>
            </a:r>
            <a:r>
              <a:rPr lang="en-US" altLang="ko-KR" sz="1200" dirty="0" err="1" smtClean="0"/>
              <a:t>nfsroot</a:t>
            </a:r>
            <a:r>
              <a:rPr lang="en-US" altLang="ko-KR" sz="1200" dirty="0" smtClean="0"/>
              <a:t> /</a:t>
            </a:r>
            <a:r>
              <a:rPr lang="en-US" altLang="ko-KR" sz="1200" dirty="0" err="1" smtClean="0"/>
              <a:t>mnt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nfs</a:t>
            </a:r>
            <a:endParaRPr lang="en-US" altLang="ko-KR" sz="1200" dirty="0" smtClean="0"/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df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# </a:t>
            </a:r>
            <a:r>
              <a:rPr lang="en-US" altLang="ko-KR" sz="1200" dirty="0" err="1" smtClean="0"/>
              <a:t>cd</a:t>
            </a:r>
            <a:r>
              <a:rPr lang="en-US" altLang="ko-KR" sz="1200" dirty="0" smtClean="0"/>
              <a:t> /</a:t>
            </a:r>
            <a:r>
              <a:rPr lang="en-US" altLang="ko-KR" sz="1200" dirty="0" err="1" smtClean="0"/>
              <a:t>mnt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nfs</a:t>
            </a:r>
            <a:endParaRPr lang="en-US" altLang="ko-KR" sz="1200" dirty="0" smtClean="0"/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insmod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hello.ko</a:t>
            </a:r>
            <a:endParaRPr lang="en-US" altLang="ko-KR" sz="1200" dirty="0" smtClean="0"/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lsmod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rmmod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hello.ko</a:t>
            </a:r>
            <a:endParaRPr lang="ko-KR" altLang="en-US" sz="1200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4464496" cy="108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013176"/>
            <a:ext cx="2876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292080" y="1412776"/>
            <a:ext cx="3707904" cy="304698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C000"/>
                </a:solidFill>
              </a:rPr>
              <a:t>Host </a:t>
            </a:r>
            <a:r>
              <a:rPr lang="en-US" altLang="ko-KR" sz="1200" b="1" dirty="0" err="1" smtClean="0">
                <a:solidFill>
                  <a:srgbClr val="FFC000"/>
                </a:solidFill>
              </a:rPr>
              <a:t>linux</a:t>
            </a:r>
            <a:r>
              <a:rPr lang="en-US" altLang="ko-KR" sz="1200" b="1" dirty="0" smtClean="0">
                <a:solidFill>
                  <a:srgbClr val="FFC000"/>
                </a:solidFill>
              </a:rPr>
              <a:t> PC</a:t>
            </a:r>
            <a:r>
              <a:rPr lang="ko-KR" altLang="en-US" sz="1200" b="1" dirty="0" smtClean="0">
                <a:solidFill>
                  <a:srgbClr val="FFC000"/>
                </a:solidFill>
              </a:rPr>
              <a:t> 명령 순서</a:t>
            </a:r>
            <a:endParaRPr lang="en-US" altLang="ko-KR" sz="1200" b="1" dirty="0" smtClean="0">
              <a:solidFill>
                <a:srgbClr val="FFC000"/>
              </a:solidFill>
            </a:endParaRPr>
          </a:p>
          <a:p>
            <a:r>
              <a:rPr lang="en-US" altLang="ko-KR" sz="1200" dirty="0" smtClean="0"/>
              <a:t>#cp </a:t>
            </a:r>
            <a:r>
              <a:rPr lang="en-US" altLang="ko-KR" sz="1200" dirty="0" err="1" smtClean="0"/>
              <a:t>hello.ko</a:t>
            </a:r>
            <a:r>
              <a:rPr lang="en-US" altLang="ko-KR" sz="1200" dirty="0" smtClean="0"/>
              <a:t> /</a:t>
            </a:r>
            <a:r>
              <a:rPr lang="en-US" altLang="ko-KR" sz="1200" dirty="0" err="1" smtClean="0"/>
              <a:t>nfsroot</a:t>
            </a:r>
            <a:endParaRPr lang="en-US" altLang="ko-KR" sz="1200" dirty="0" smtClean="0"/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ps</a:t>
            </a:r>
            <a:r>
              <a:rPr lang="en-US" altLang="ko-KR" sz="1200" dirty="0" smtClean="0"/>
              <a:t> –aux | </a:t>
            </a:r>
            <a:r>
              <a:rPr lang="en-US" altLang="ko-KR" sz="1200" dirty="0" err="1" smtClean="0"/>
              <a:t>grep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nfs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#rpm –</a:t>
            </a:r>
            <a:r>
              <a:rPr lang="en-US" altLang="ko-KR" sz="1200" dirty="0" err="1" smtClean="0"/>
              <a:t>qa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nfs</a:t>
            </a:r>
            <a:endParaRPr lang="en-US" altLang="ko-KR" sz="1200" dirty="0" smtClean="0"/>
          </a:p>
          <a:p>
            <a:r>
              <a:rPr lang="en-US" altLang="ko-KR" sz="1200" dirty="0" smtClean="0"/>
              <a:t>#yum install </a:t>
            </a:r>
            <a:r>
              <a:rPr lang="en-US" altLang="ko-KR" sz="1200" dirty="0" err="1" smtClean="0"/>
              <a:t>nfs</a:t>
            </a:r>
            <a:r>
              <a:rPr lang="en-US" altLang="ko-KR" sz="1200" dirty="0" smtClean="0"/>
              <a:t>*</a:t>
            </a:r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mkdir</a:t>
            </a:r>
            <a:r>
              <a:rPr lang="en-US" altLang="ko-KR" sz="1200" dirty="0" smtClean="0"/>
              <a:t>  -p /home/</a:t>
            </a:r>
            <a:r>
              <a:rPr lang="en-US" altLang="ko-KR" sz="1200" dirty="0" err="1" smtClean="0"/>
              <a:t>nfsroot</a:t>
            </a:r>
            <a:endParaRPr lang="en-US" altLang="ko-KR" sz="1200" dirty="0" smtClean="0"/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ln</a:t>
            </a:r>
            <a:r>
              <a:rPr lang="en-US" altLang="ko-KR" sz="1200" dirty="0" smtClean="0"/>
              <a:t> –s /home/</a:t>
            </a:r>
            <a:r>
              <a:rPr lang="en-US" altLang="ko-KR" sz="1200" dirty="0" err="1" smtClean="0"/>
              <a:t>nfsroot</a:t>
            </a:r>
            <a:r>
              <a:rPr lang="en-US" altLang="ko-KR" sz="1200" dirty="0" smtClean="0"/>
              <a:t>  /</a:t>
            </a:r>
            <a:r>
              <a:rPr lang="en-US" altLang="ko-KR" sz="1200" dirty="0" err="1" smtClean="0"/>
              <a:t>nfsroot</a:t>
            </a:r>
            <a:endParaRPr lang="en-US" altLang="ko-KR" sz="1200" dirty="0" smtClean="0"/>
          </a:p>
          <a:p>
            <a:r>
              <a:rPr lang="en-US" altLang="ko-KR" sz="1200" dirty="0" smtClean="0"/>
              <a:t>#vi /etc/exports  </a:t>
            </a:r>
            <a:r>
              <a:rPr lang="ko-KR" altLang="en-US" sz="1200" dirty="0" smtClean="0"/>
              <a:t>에 아래 추가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#/etc/</a:t>
            </a:r>
            <a:r>
              <a:rPr lang="en-US" altLang="ko-KR" sz="1200" dirty="0" err="1" smtClean="0"/>
              <a:t>init.d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nfs</a:t>
            </a:r>
            <a:r>
              <a:rPr lang="en-US" altLang="ko-KR" sz="1200" dirty="0" smtClean="0"/>
              <a:t> restart</a:t>
            </a:r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ifconfig</a:t>
            </a:r>
            <a:r>
              <a:rPr lang="en-US" altLang="ko-KR" sz="1200" dirty="0" smtClean="0"/>
              <a:t> eth0 192.168.0.10 up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988840"/>
            <a:ext cx="3030661" cy="44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75" y="3429000"/>
            <a:ext cx="38576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itchFamily="50" charset="-127"/>
              </a:rPr>
              <a:t>디바이스 드라이버 개요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762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ko-KR" altLang="en-US" sz="2000">
                <a:ea typeface="굴림" pitchFamily="50" charset="-127"/>
              </a:rPr>
              <a:t>디바이스(</a:t>
            </a:r>
            <a:r>
              <a:rPr lang="en-US" altLang="ko-KR" sz="2000">
                <a:ea typeface="굴림" pitchFamily="50" charset="-127"/>
              </a:rPr>
              <a:t>Device )</a:t>
            </a:r>
          </a:p>
          <a:p>
            <a:pPr lvl="1">
              <a:lnSpc>
                <a:spcPct val="130000"/>
              </a:lnSpc>
            </a:pPr>
            <a:r>
              <a:rPr lang="ko-KR" altLang="en-US" sz="1800">
                <a:ea typeface="굴림" pitchFamily="50" charset="-127"/>
              </a:rPr>
              <a:t>네트워크 어댑터, </a:t>
            </a:r>
            <a:r>
              <a:rPr lang="en-US" altLang="ko-KR" sz="1800">
                <a:ea typeface="굴림" pitchFamily="50" charset="-127"/>
              </a:rPr>
              <a:t>LCD </a:t>
            </a:r>
            <a:r>
              <a:rPr lang="ko-KR" altLang="en-US" sz="1800">
                <a:ea typeface="굴림" pitchFamily="50" charset="-127"/>
              </a:rPr>
              <a:t>디스플레이, </a:t>
            </a:r>
            <a:r>
              <a:rPr lang="en-US" altLang="ko-KR" sz="1800">
                <a:ea typeface="굴림" pitchFamily="50" charset="-127"/>
              </a:rPr>
              <a:t>PCMCIA, Audio, </a:t>
            </a:r>
            <a:r>
              <a:rPr lang="ko-KR" altLang="en-US" sz="1800">
                <a:ea typeface="굴림" pitchFamily="50" charset="-127"/>
              </a:rPr>
              <a:t>터미널, 키보드, 하드디스크, 플로피디스크, 프린터 등과 같은 주변 장치들을 말함</a:t>
            </a:r>
          </a:p>
          <a:p>
            <a:pPr lvl="1">
              <a:lnSpc>
                <a:spcPct val="130000"/>
              </a:lnSpc>
            </a:pPr>
            <a:r>
              <a:rPr lang="ko-KR" altLang="en-US" sz="1800">
                <a:ea typeface="굴림" pitchFamily="50" charset="-127"/>
              </a:rPr>
              <a:t>디바이스의 구동에 필요한 프로그램, 즉 디바이스 드라이버가 필수적으로 요구됨</a:t>
            </a:r>
          </a:p>
          <a:p>
            <a:pPr>
              <a:lnSpc>
                <a:spcPct val="120000"/>
              </a:lnSpc>
            </a:pPr>
            <a:r>
              <a:rPr lang="en-US" altLang="ko-KR" sz="2000">
                <a:ea typeface="굴림" pitchFamily="50" charset="-127"/>
              </a:rPr>
              <a:t>Device Driver </a:t>
            </a:r>
          </a:p>
          <a:p>
            <a:pPr lvl="1">
              <a:lnSpc>
                <a:spcPct val="120000"/>
              </a:lnSpc>
            </a:pPr>
            <a:r>
              <a:rPr lang="ko-KR" altLang="en-US" sz="1800">
                <a:ea typeface="굴림" pitchFamily="50" charset="-127"/>
              </a:rPr>
              <a:t>실제 장치 부분을 추상화 시켜 사용자 프로그램이 정형화된 인터페이스를 통해 디바이스를 접근할 수 있도록 해주는 프로그램</a:t>
            </a:r>
          </a:p>
          <a:p>
            <a:pPr lvl="1">
              <a:lnSpc>
                <a:spcPct val="120000"/>
              </a:lnSpc>
            </a:pPr>
            <a:r>
              <a:rPr lang="ko-KR" altLang="en-US" sz="1800">
                <a:ea typeface="굴림" pitchFamily="50" charset="-127"/>
              </a:rPr>
              <a:t>디바이스 관리에 필요한 정형화된 인터페이스 구현에 요구되는 함수와 자료구조의 집합체</a:t>
            </a:r>
            <a:endParaRPr lang="en-US" altLang="ko-KR" sz="1800">
              <a:ea typeface="굴림" pitchFamily="50" charset="-127"/>
            </a:endParaRPr>
          </a:p>
          <a:p>
            <a:pPr lvl="1">
              <a:lnSpc>
                <a:spcPct val="120000"/>
              </a:lnSpc>
            </a:pPr>
            <a:r>
              <a:rPr lang="ko-KR" altLang="en-US" sz="1800">
                <a:ea typeface="굴림" pitchFamily="50" charset="-127"/>
              </a:rPr>
              <a:t>표준적으로 동일 서비스 제공을 목적으로 커널의 일부분으로 내장</a:t>
            </a:r>
          </a:p>
          <a:p>
            <a:pPr lvl="1">
              <a:lnSpc>
                <a:spcPct val="90000"/>
              </a:lnSpc>
            </a:pPr>
            <a:r>
              <a:rPr lang="ko-KR" altLang="en-US" sz="1800">
                <a:ea typeface="굴림" pitchFamily="50" charset="-127"/>
              </a:rPr>
              <a:t>응용프로그램이 </a:t>
            </a:r>
            <a:r>
              <a:rPr lang="en-US" altLang="ko-KR" sz="1800">
                <a:ea typeface="굴림" pitchFamily="50" charset="-127"/>
              </a:rPr>
              <a:t>H/W</a:t>
            </a:r>
            <a:r>
              <a:rPr lang="ko-KR" altLang="en-US" sz="1800">
                <a:ea typeface="굴림" pitchFamily="50" charset="-127"/>
              </a:rPr>
              <a:t>를 제어할 수  있도록 인터페이스 제공</a:t>
            </a:r>
          </a:p>
          <a:p>
            <a:pPr lvl="1">
              <a:lnSpc>
                <a:spcPct val="90000"/>
              </a:lnSpc>
            </a:pPr>
            <a:r>
              <a:rPr lang="ko-KR" altLang="en-US" sz="1800">
                <a:ea typeface="굴림" pitchFamily="50" charset="-127"/>
              </a:rPr>
              <a:t>하드웨어 독립적인 프로그램을 작성을 가능하게 함</a:t>
            </a: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61D6-F7DA-48E9-BD44-D43800078732}" type="slidenum">
              <a:rPr lang="ko-KR" altLang="en-US"/>
              <a:pPr/>
              <a:t>2</a:t>
            </a:fld>
            <a:endParaRPr lang="ko-KR" altLang="en-US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>
                <a:ea typeface="굴림" pitchFamily="50" charset="-127"/>
              </a:rPr>
              <a:t>디바이스 드라이버의 작성방법</a:t>
            </a:r>
          </a:p>
        </p:txBody>
      </p:sp>
      <p:sp>
        <p:nvSpPr>
          <p:cNvPr id="87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>
                <a:ea typeface="굴림" pitchFamily="50" charset="-127"/>
              </a:rPr>
              <a:t>커널</a:t>
            </a:r>
            <a:r>
              <a:rPr lang="ko-KR" altLang="en-US" dirty="0">
                <a:ea typeface="굴림" pitchFamily="50" charset="-127"/>
              </a:rPr>
              <a:t> 모듈의 형태로 디바이스 드라이버 함수 작성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 err="1">
                <a:ea typeface="굴림" pitchFamily="50" charset="-127"/>
              </a:rPr>
              <a:t>struct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en-US" altLang="ko-KR" dirty="0" err="1">
                <a:ea typeface="굴림" pitchFamily="50" charset="-127"/>
              </a:rPr>
              <a:t>file_operations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ko-KR" altLang="en-US" dirty="0">
                <a:ea typeface="굴림" pitchFamily="50" charset="-127"/>
              </a:rPr>
              <a:t>정의 및 함수 구현</a:t>
            </a:r>
          </a:p>
          <a:p>
            <a:pPr lvl="1"/>
            <a:r>
              <a:rPr lang="en-US" altLang="ko-KR" dirty="0" err="1">
                <a:ea typeface="굴림" pitchFamily="50" charset="-127"/>
              </a:rPr>
              <a:t>init_module</a:t>
            </a:r>
            <a:r>
              <a:rPr lang="en-US" altLang="ko-KR" dirty="0">
                <a:ea typeface="굴림" pitchFamily="50" charset="-127"/>
              </a:rPr>
              <a:t>, </a:t>
            </a:r>
            <a:r>
              <a:rPr lang="en-US" altLang="ko-KR" dirty="0" err="1" smtClean="0">
                <a:ea typeface="굴림" pitchFamily="50" charset="-127"/>
              </a:rPr>
              <a:t>module_exit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ko-KR" altLang="en-US" dirty="0">
                <a:ea typeface="굴림" pitchFamily="50" charset="-127"/>
              </a:rPr>
              <a:t>정의 및 함수 구현</a:t>
            </a:r>
          </a:p>
          <a:p>
            <a:r>
              <a:rPr lang="ko-KR" altLang="en-US" dirty="0" err="1">
                <a:ea typeface="굴림" pitchFamily="50" charset="-127"/>
              </a:rPr>
              <a:t>커널에</a:t>
            </a:r>
            <a:r>
              <a:rPr lang="ko-KR" altLang="en-US" dirty="0">
                <a:ea typeface="굴림" pitchFamily="50" charset="-127"/>
              </a:rPr>
              <a:t> 디바이스 드라이버 등록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 err="1">
                <a:ea typeface="굴림" pitchFamily="50" charset="-127"/>
              </a:rPr>
              <a:t>register_chrdev</a:t>
            </a:r>
            <a:r>
              <a:rPr lang="en-US" altLang="ko-KR" dirty="0">
                <a:ea typeface="굴림" pitchFamily="50" charset="-127"/>
              </a:rPr>
              <a:t>(), </a:t>
            </a:r>
            <a:r>
              <a:rPr lang="en-US" altLang="ko-KR" dirty="0" err="1">
                <a:ea typeface="굴림" pitchFamily="50" charset="-127"/>
              </a:rPr>
              <a:t>register_blkdev</a:t>
            </a:r>
            <a:r>
              <a:rPr lang="en-US" altLang="ko-KR" dirty="0">
                <a:ea typeface="굴림" pitchFamily="50" charset="-127"/>
              </a:rPr>
              <a:t>(), </a:t>
            </a:r>
            <a:r>
              <a:rPr lang="en-US" altLang="ko-KR" dirty="0" err="1">
                <a:ea typeface="굴림" pitchFamily="50" charset="-127"/>
              </a:rPr>
              <a:t>register_netdev</a:t>
            </a:r>
            <a:r>
              <a:rPr lang="en-US" altLang="ko-KR" dirty="0">
                <a:ea typeface="굴림" pitchFamily="50" charset="-127"/>
              </a:rPr>
              <a:t>()</a:t>
            </a:r>
          </a:p>
          <a:p>
            <a:r>
              <a:rPr lang="ko-KR" altLang="en-US" dirty="0">
                <a:ea typeface="굴림" pitchFamily="50" charset="-127"/>
              </a:rPr>
              <a:t>컴파일/로딩</a:t>
            </a:r>
          </a:p>
          <a:p>
            <a:pPr lvl="1"/>
            <a:r>
              <a:rPr lang="en-US" altLang="ko-KR" dirty="0" err="1">
                <a:ea typeface="굴림" pitchFamily="50" charset="-127"/>
              </a:rPr>
              <a:t>Insmod</a:t>
            </a:r>
            <a:r>
              <a:rPr lang="en-US" altLang="ko-KR" dirty="0">
                <a:ea typeface="굴림" pitchFamily="50" charset="-127"/>
              </a:rPr>
              <a:t> </a:t>
            </a:r>
          </a:p>
          <a:p>
            <a:r>
              <a:rPr lang="en-US" altLang="ko-KR" dirty="0">
                <a:ea typeface="굴림" pitchFamily="50" charset="-127"/>
              </a:rPr>
              <a:t>Make special file</a:t>
            </a:r>
          </a:p>
          <a:p>
            <a:pPr lvl="1"/>
            <a:r>
              <a:rPr lang="en-US" altLang="ko-KR" dirty="0" err="1">
                <a:ea typeface="굴림" pitchFamily="50" charset="-127"/>
              </a:rPr>
              <a:t>Mknod</a:t>
            </a:r>
            <a:endParaRPr lang="en-US" altLang="ko-KR" dirty="0">
              <a:ea typeface="굴림" pitchFamily="50" charset="-127"/>
            </a:endParaRPr>
          </a:p>
          <a:p>
            <a:r>
              <a:rPr lang="ko-KR" altLang="en-US" dirty="0">
                <a:ea typeface="굴림" pitchFamily="50" charset="-127"/>
              </a:rPr>
              <a:t>드라이버를 활용하는 응용프로그램 작성 및 테스트</a:t>
            </a: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278D-B38D-41A1-B7EC-48E824DC2F1F}" type="slidenum">
              <a:rPr lang="ko-KR" altLang="en-US"/>
              <a:pPr/>
              <a:t>20</a:t>
            </a:fld>
            <a:endParaRPr lang="ko-KR" alt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400">
                <a:ea typeface="굴림" pitchFamily="50" charset="-127"/>
              </a:rPr>
              <a:t>설정 - 드라이버 적재 및 삭제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lnSpc>
                <a:spcPct val="90000"/>
              </a:lnSpc>
            </a:pPr>
            <a:r>
              <a:rPr lang="ko-KR" altLang="en-US" sz="2000" dirty="0" err="1">
                <a:ea typeface="굴림" pitchFamily="50" charset="-127"/>
              </a:rPr>
              <a:t>노드</a:t>
            </a:r>
            <a:r>
              <a:rPr lang="ko-KR" altLang="en-US" sz="2000" dirty="0">
                <a:ea typeface="굴림" pitchFamily="50" charset="-127"/>
              </a:rPr>
              <a:t> 생성 - </a:t>
            </a:r>
            <a:r>
              <a:rPr lang="ko-KR" altLang="en-US" sz="2000" dirty="0" err="1">
                <a:ea typeface="굴림" pitchFamily="50" charset="-127"/>
              </a:rPr>
              <a:t>노드</a:t>
            </a:r>
            <a:r>
              <a:rPr lang="ko-KR" altLang="en-US" sz="2000" dirty="0">
                <a:ea typeface="굴림" pitchFamily="50" charset="-127"/>
              </a:rPr>
              <a:t>(파일)</a:t>
            </a:r>
            <a:r>
              <a:rPr lang="ko-KR" altLang="en-US" sz="2000" dirty="0" err="1">
                <a:ea typeface="굴림" pitchFamily="50" charset="-127"/>
              </a:rPr>
              <a:t>를</a:t>
            </a:r>
            <a:r>
              <a:rPr lang="ko-KR" altLang="en-US" sz="2000" dirty="0">
                <a:ea typeface="굴림" pitchFamily="50" charset="-127"/>
              </a:rPr>
              <a:t> 통해서 입출력 수행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altLang="ko-KR" sz="1800" dirty="0" err="1">
                <a:ea typeface="굴림" pitchFamily="50" charset="-127"/>
              </a:rPr>
              <a:t>mknod</a:t>
            </a:r>
            <a:r>
              <a:rPr lang="en-US" altLang="ko-KR" sz="1800" dirty="0">
                <a:ea typeface="굴림" pitchFamily="50" charset="-127"/>
              </a:rPr>
              <a:t>  /dev/</a:t>
            </a:r>
            <a:r>
              <a:rPr lang="ko-KR" altLang="en-US" sz="1800" dirty="0">
                <a:ea typeface="굴림" pitchFamily="50" charset="-127"/>
              </a:rPr>
              <a:t>파일이름 드라이버타입 </a:t>
            </a:r>
            <a:r>
              <a:rPr lang="ko-KR" altLang="en-US" sz="1800" dirty="0" err="1">
                <a:ea typeface="굴림" pitchFamily="50" charset="-127"/>
              </a:rPr>
              <a:t>주번호</a:t>
            </a:r>
            <a:r>
              <a:rPr lang="ko-KR" altLang="en-US" sz="1800" dirty="0">
                <a:ea typeface="굴림" pitchFamily="50" charset="-127"/>
              </a:rPr>
              <a:t> </a:t>
            </a:r>
            <a:r>
              <a:rPr lang="ko-KR" altLang="en-US" sz="1800" dirty="0" err="1">
                <a:ea typeface="굴림" pitchFamily="50" charset="-127"/>
              </a:rPr>
              <a:t>부번호</a:t>
            </a:r>
            <a:endParaRPr lang="ko-KR" altLang="en-US" sz="1800" dirty="0">
              <a:ea typeface="굴림" pitchFamily="50" charset="-127"/>
            </a:endParaRPr>
          </a:p>
          <a:p>
            <a:pPr marL="839788" lvl="1" indent="-495300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예) </a:t>
            </a:r>
            <a:r>
              <a:rPr lang="en-US" altLang="ko-KR" sz="1800" dirty="0" err="1">
                <a:ea typeface="굴림" pitchFamily="50" charset="-127"/>
              </a:rPr>
              <a:t>mknod</a:t>
            </a:r>
            <a:r>
              <a:rPr lang="en-US" altLang="ko-KR" sz="1800" dirty="0">
                <a:ea typeface="굴림" pitchFamily="50" charset="-127"/>
              </a:rPr>
              <a:t> /dev/</a:t>
            </a:r>
            <a:r>
              <a:rPr lang="en-US" altLang="ko-KR" sz="1800" dirty="0" err="1">
                <a:ea typeface="굴림" pitchFamily="50" charset="-127"/>
              </a:rPr>
              <a:t>keydd</a:t>
            </a:r>
            <a:r>
              <a:rPr lang="en-US" altLang="ko-KR" sz="1800" dirty="0">
                <a:ea typeface="굴림" pitchFamily="50" charset="-127"/>
              </a:rPr>
              <a:t>  c 125 0</a:t>
            </a:r>
          </a:p>
          <a:p>
            <a:pPr marL="839788" lvl="1" indent="-495300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생성 후 속성변경 : </a:t>
            </a:r>
            <a:r>
              <a:rPr lang="en-US" altLang="ko-KR" sz="1800" dirty="0" err="1">
                <a:ea typeface="굴림" pitchFamily="50" charset="-127"/>
              </a:rPr>
              <a:t>chmod</a:t>
            </a:r>
            <a:r>
              <a:rPr lang="en-US" altLang="ko-KR" sz="1800" dirty="0">
                <a:ea typeface="굴림" pitchFamily="50" charset="-127"/>
              </a:rPr>
              <a:t> </a:t>
            </a:r>
            <a:r>
              <a:rPr lang="en-US" altLang="ko-KR" sz="1800" dirty="0" err="1">
                <a:ea typeface="굴림" pitchFamily="50" charset="-127"/>
              </a:rPr>
              <a:t>ug+w</a:t>
            </a:r>
            <a:r>
              <a:rPr lang="en-US" altLang="ko-KR" sz="1800" dirty="0">
                <a:ea typeface="굴림" pitchFamily="50" charset="-127"/>
              </a:rPr>
              <a:t>  /dev/</a:t>
            </a:r>
            <a:r>
              <a:rPr lang="en-US" altLang="ko-KR" sz="1800" dirty="0" err="1">
                <a:ea typeface="굴림" pitchFamily="50" charset="-127"/>
              </a:rPr>
              <a:t>keydd</a:t>
            </a:r>
            <a:endParaRPr lang="en-US" altLang="ko-KR" sz="1800" dirty="0">
              <a:ea typeface="굴림" pitchFamily="50" charset="-127"/>
            </a:endParaRPr>
          </a:p>
          <a:p>
            <a:pPr marL="839788" lvl="1" indent="-495300">
              <a:lnSpc>
                <a:spcPct val="90000"/>
              </a:lnSpc>
            </a:pPr>
            <a:endParaRPr lang="en-US" altLang="ko-KR" sz="1800" dirty="0">
              <a:ea typeface="굴림" pitchFamily="50" charset="-127"/>
            </a:endParaRPr>
          </a:p>
          <a:p>
            <a:pPr marL="571500" indent="-571500">
              <a:lnSpc>
                <a:spcPct val="90000"/>
              </a:lnSpc>
            </a:pPr>
            <a:r>
              <a:rPr lang="ko-KR" altLang="en-US" sz="2000" dirty="0">
                <a:ea typeface="굴림" pitchFamily="50" charset="-127"/>
              </a:rPr>
              <a:t>디바이스 드라이버 적재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altLang="ko-KR" sz="1800" dirty="0" err="1">
                <a:ea typeface="굴림" pitchFamily="50" charset="-127"/>
              </a:rPr>
              <a:t>insmod</a:t>
            </a:r>
            <a:r>
              <a:rPr lang="en-US" altLang="ko-KR" sz="1800" dirty="0">
                <a:ea typeface="굴림" pitchFamily="50" charset="-127"/>
              </a:rPr>
              <a:t> </a:t>
            </a:r>
            <a:r>
              <a:rPr lang="ko-KR" altLang="en-US" sz="1800" dirty="0" err="1">
                <a:ea typeface="굴림" pitchFamily="50" charset="-127"/>
              </a:rPr>
              <a:t>드라이버명</a:t>
            </a:r>
            <a:r>
              <a:rPr lang="ko-KR" altLang="en-US" sz="1800" dirty="0" smtClean="0">
                <a:ea typeface="굴림" pitchFamily="50" charset="-127"/>
              </a:rPr>
              <a:t>.</a:t>
            </a:r>
            <a:r>
              <a:rPr lang="en-US" altLang="ko-KR" sz="1800" dirty="0" err="1" smtClean="0">
                <a:ea typeface="굴림" pitchFamily="50" charset="-127"/>
              </a:rPr>
              <a:t>ko</a:t>
            </a:r>
            <a:endParaRPr lang="en-US" altLang="ko-KR" sz="1800" dirty="0">
              <a:ea typeface="굴림" pitchFamily="50" charset="-127"/>
            </a:endParaRPr>
          </a:p>
          <a:p>
            <a:pPr marL="839788" lvl="1" indent="-495300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예) </a:t>
            </a:r>
            <a:r>
              <a:rPr lang="en-US" altLang="ko-KR" sz="1800" dirty="0" err="1">
                <a:ea typeface="굴림" pitchFamily="50" charset="-127"/>
              </a:rPr>
              <a:t>insmod</a:t>
            </a:r>
            <a:r>
              <a:rPr lang="en-US" altLang="ko-KR" sz="1800" dirty="0">
                <a:ea typeface="굴림" pitchFamily="50" charset="-127"/>
              </a:rPr>
              <a:t> </a:t>
            </a:r>
            <a:r>
              <a:rPr lang="en-US" altLang="ko-KR" sz="1800" dirty="0" err="1" smtClean="0">
                <a:ea typeface="굴림" pitchFamily="50" charset="-127"/>
              </a:rPr>
              <a:t>keydd.ko</a:t>
            </a:r>
            <a:endParaRPr lang="en-US" altLang="ko-KR" sz="1800" dirty="0">
              <a:ea typeface="굴림" pitchFamily="50" charset="-127"/>
            </a:endParaRPr>
          </a:p>
          <a:p>
            <a:pPr marL="839788" lvl="1" indent="-495300">
              <a:lnSpc>
                <a:spcPct val="90000"/>
              </a:lnSpc>
            </a:pPr>
            <a:endParaRPr lang="en-US" altLang="ko-KR" sz="1800" dirty="0">
              <a:ea typeface="굴림" pitchFamily="50" charset="-127"/>
            </a:endParaRPr>
          </a:p>
          <a:p>
            <a:pPr marL="571500" indent="-571500">
              <a:lnSpc>
                <a:spcPct val="90000"/>
              </a:lnSpc>
            </a:pPr>
            <a:r>
              <a:rPr lang="ko-KR" altLang="en-US" sz="2000" dirty="0">
                <a:ea typeface="굴림" pitchFamily="50" charset="-127"/>
              </a:rPr>
              <a:t>디바이스 드라이버 삭제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altLang="ko-KR" sz="1800" dirty="0" err="1">
                <a:ea typeface="굴림" pitchFamily="50" charset="-127"/>
              </a:rPr>
              <a:t>rmmod</a:t>
            </a:r>
            <a:r>
              <a:rPr lang="en-US" altLang="ko-KR" sz="1800" dirty="0">
                <a:ea typeface="굴림" pitchFamily="50" charset="-127"/>
              </a:rPr>
              <a:t> </a:t>
            </a:r>
            <a:r>
              <a:rPr lang="ko-KR" altLang="en-US" sz="1800" dirty="0" err="1" smtClean="0">
                <a:ea typeface="굴림" pitchFamily="50" charset="-127"/>
              </a:rPr>
              <a:t>드라이버명</a:t>
            </a:r>
            <a:r>
              <a:rPr lang="en-US" altLang="ko-KR" sz="1800" dirty="0" smtClean="0">
                <a:ea typeface="굴림" pitchFamily="50" charset="-127"/>
              </a:rPr>
              <a:t>.</a:t>
            </a:r>
            <a:r>
              <a:rPr lang="en-US" altLang="ko-KR" sz="1800" dirty="0" err="1" smtClean="0">
                <a:ea typeface="굴림" pitchFamily="50" charset="-127"/>
              </a:rPr>
              <a:t>ko</a:t>
            </a:r>
            <a:endParaRPr lang="ko-KR" altLang="en-US" sz="1800" dirty="0">
              <a:ea typeface="굴림" pitchFamily="50" charset="-127"/>
            </a:endParaRPr>
          </a:p>
          <a:p>
            <a:pPr marL="839788" lvl="1" indent="-495300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예)</a:t>
            </a:r>
            <a:r>
              <a:rPr lang="en-US" altLang="ko-KR" sz="1800" dirty="0" err="1">
                <a:ea typeface="굴림" pitchFamily="50" charset="-127"/>
              </a:rPr>
              <a:t>rmmod</a:t>
            </a:r>
            <a:r>
              <a:rPr lang="en-US" altLang="ko-KR" sz="1800" dirty="0">
                <a:ea typeface="굴림" pitchFamily="50" charset="-127"/>
              </a:rPr>
              <a:t> </a:t>
            </a:r>
            <a:r>
              <a:rPr lang="en-US" altLang="ko-KR" sz="1800" dirty="0" err="1">
                <a:ea typeface="굴림" pitchFamily="50" charset="-127"/>
              </a:rPr>
              <a:t>keydd</a:t>
            </a:r>
            <a:r>
              <a:rPr lang="en-US" altLang="ko-KR" sz="1800" dirty="0">
                <a:ea typeface="굴림" pitchFamily="50" charset="-127"/>
              </a:rPr>
              <a:t> </a:t>
            </a:r>
            <a:r>
              <a:rPr lang="en-US" altLang="ko-KR" sz="1800" dirty="0" smtClean="0">
                <a:ea typeface="굴림" pitchFamily="50" charset="-127"/>
              </a:rPr>
              <a:t>.</a:t>
            </a:r>
            <a:r>
              <a:rPr lang="en-US" altLang="ko-KR" sz="1800" dirty="0" err="1" smtClean="0">
                <a:ea typeface="굴림" pitchFamily="50" charset="-127"/>
              </a:rPr>
              <a:t>ko</a:t>
            </a:r>
            <a:r>
              <a:rPr lang="en-US" altLang="ko-KR" sz="1800" dirty="0" smtClean="0">
                <a:ea typeface="굴림" pitchFamily="50" charset="-127"/>
              </a:rPr>
              <a:t> </a:t>
            </a:r>
            <a:r>
              <a:rPr lang="en-US" altLang="ko-KR" sz="1800" dirty="0">
                <a:ea typeface="굴림" pitchFamily="50" charset="-127"/>
              </a:rPr>
              <a:t>(</a:t>
            </a:r>
            <a:r>
              <a:rPr lang="ko-KR" altLang="en-US" sz="1800" dirty="0">
                <a:ea typeface="굴림" pitchFamily="50" charset="-127"/>
              </a:rPr>
              <a:t>주의 </a:t>
            </a:r>
            <a:r>
              <a:rPr lang="ko-KR" altLang="en-US" sz="1800" dirty="0" smtClean="0">
                <a:ea typeface="굴림" pitchFamily="50" charset="-127"/>
              </a:rPr>
              <a:t>.</a:t>
            </a:r>
            <a:r>
              <a:rPr lang="en-US" altLang="ko-KR" sz="1800" dirty="0" err="1" smtClean="0">
                <a:ea typeface="굴림" pitchFamily="50" charset="-127"/>
              </a:rPr>
              <a:t>ko</a:t>
            </a:r>
            <a:r>
              <a:rPr lang="en-US" altLang="ko-KR" sz="1800" dirty="0" smtClean="0">
                <a:ea typeface="굴림" pitchFamily="50" charset="-127"/>
              </a:rPr>
              <a:t> </a:t>
            </a:r>
            <a:r>
              <a:rPr lang="ko-KR" altLang="en-US" sz="1800" dirty="0" smtClean="0">
                <a:ea typeface="굴림" pitchFamily="50" charset="-127"/>
              </a:rPr>
              <a:t>붙지 않아도 됨)</a:t>
            </a:r>
            <a:endParaRPr lang="ko-KR" altLang="en-US" sz="1800" dirty="0">
              <a:ea typeface="굴림" pitchFamily="50" charset="-127"/>
            </a:endParaRPr>
          </a:p>
          <a:p>
            <a:pPr marL="839788" lvl="1" indent="-495300">
              <a:lnSpc>
                <a:spcPct val="90000"/>
              </a:lnSpc>
            </a:pPr>
            <a:endParaRPr lang="ko-KR" altLang="en-US" sz="1800" dirty="0">
              <a:ea typeface="굴림" pitchFamily="50" charset="-127"/>
            </a:endParaRPr>
          </a:p>
          <a:p>
            <a:pPr marL="571500" indent="-571500">
              <a:lnSpc>
                <a:spcPct val="90000"/>
              </a:lnSpc>
            </a:pPr>
            <a:r>
              <a:rPr lang="ko-KR" altLang="en-US" sz="2000" dirty="0">
                <a:ea typeface="굴림" pitchFamily="50" charset="-127"/>
              </a:rPr>
              <a:t>드라이버의 적재 여부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altLang="ko-KR" sz="1800" dirty="0" err="1">
                <a:ea typeface="굴림" pitchFamily="50" charset="-127"/>
              </a:rPr>
              <a:t>lsmod</a:t>
            </a:r>
            <a:endParaRPr lang="en-US" altLang="ko-KR" sz="1800" dirty="0">
              <a:ea typeface="굴림" pitchFamily="50" charset="-127"/>
            </a:endParaRP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B97-F2FE-4375-8CCA-019388B10DE1}" type="slidenum">
              <a:rPr lang="ko-KR" altLang="en-US"/>
              <a:pPr/>
              <a:t>21</a:t>
            </a:fld>
            <a:endParaRPr lang="ko-KR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itchFamily="50" charset="-127"/>
              </a:rPr>
              <a:t>디바이스 드라이버 - </a:t>
            </a:r>
            <a:r>
              <a:rPr lang="en-US" altLang="ko-KR">
                <a:ea typeface="굴림" pitchFamily="50" charset="-127"/>
              </a:rPr>
              <a:t>Etc.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Device</a:t>
            </a:r>
            <a:r>
              <a:rPr lang="ko-KR" altLang="en-US" dirty="0">
                <a:ea typeface="굴림" pitchFamily="50" charset="-127"/>
              </a:rPr>
              <a:t>의 정보를 가지는 </a:t>
            </a:r>
            <a:r>
              <a:rPr lang="en-US" altLang="ko-KR" dirty="0">
                <a:ea typeface="굴림" pitchFamily="50" charset="-127"/>
              </a:rPr>
              <a:t>File</a:t>
            </a:r>
            <a:r>
              <a:rPr lang="ko-KR" altLang="en-US" dirty="0">
                <a:ea typeface="굴림" pitchFamily="50" charset="-127"/>
              </a:rPr>
              <a:t>들</a:t>
            </a:r>
          </a:p>
          <a:p>
            <a:pPr lvl="1"/>
            <a:endParaRPr lang="ko-KR" altLang="ko-KR" sz="1600" dirty="0">
              <a:ea typeface="굴림" pitchFamily="50" charset="-127"/>
            </a:endParaRPr>
          </a:p>
          <a:p>
            <a:pPr lvl="1"/>
            <a:r>
              <a:rPr lang="ko-KR" altLang="ko-KR" dirty="0">
                <a:ea typeface="굴림" pitchFamily="50" charset="-127"/>
              </a:rPr>
              <a:t>/</a:t>
            </a:r>
            <a:r>
              <a:rPr lang="en-US" altLang="ko-KR" dirty="0">
                <a:ea typeface="굴림" pitchFamily="50" charset="-127"/>
              </a:rPr>
              <a:t>proc/devices</a:t>
            </a:r>
          </a:p>
          <a:p>
            <a:pPr lvl="2"/>
            <a:r>
              <a:rPr lang="ko-KR" altLang="en-US" dirty="0">
                <a:ea typeface="굴림" pitchFamily="50" charset="-127"/>
              </a:rPr>
              <a:t>현재 </a:t>
            </a:r>
            <a:r>
              <a:rPr lang="en-US" altLang="ko-KR" dirty="0">
                <a:ea typeface="굴림" pitchFamily="50" charset="-127"/>
              </a:rPr>
              <a:t>System</a:t>
            </a:r>
            <a:r>
              <a:rPr lang="ko-KR" altLang="en-US" dirty="0">
                <a:ea typeface="굴림" pitchFamily="50" charset="-127"/>
              </a:rPr>
              <a:t>에 장착되어 있는 </a:t>
            </a:r>
            <a:r>
              <a:rPr lang="en-US" altLang="ko-KR" dirty="0">
                <a:ea typeface="굴림" pitchFamily="50" charset="-127"/>
              </a:rPr>
              <a:t>Device</a:t>
            </a:r>
            <a:r>
              <a:rPr lang="ko-KR" altLang="en-US" dirty="0">
                <a:ea typeface="굴림" pitchFamily="50" charset="-127"/>
              </a:rPr>
              <a:t>들의 정보</a:t>
            </a:r>
          </a:p>
          <a:p>
            <a:pPr lvl="1"/>
            <a:endParaRPr lang="ko-KR" altLang="en-US" sz="1600" dirty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./</a:t>
            </a:r>
            <a:r>
              <a:rPr lang="en-US" altLang="ko-KR" dirty="0">
                <a:ea typeface="굴림" pitchFamily="50" charset="-127"/>
              </a:rPr>
              <a:t>Documentation/devices.txt</a:t>
            </a:r>
          </a:p>
          <a:p>
            <a:pPr lvl="2"/>
            <a:r>
              <a:rPr lang="ko-KR" altLang="en-US" dirty="0">
                <a:ea typeface="굴림" pitchFamily="50" charset="-127"/>
              </a:rPr>
              <a:t>현재 </a:t>
            </a:r>
            <a:r>
              <a:rPr lang="en-US" altLang="ko-KR" dirty="0">
                <a:ea typeface="굴림" pitchFamily="50" charset="-127"/>
              </a:rPr>
              <a:t>Linux System</a:t>
            </a:r>
            <a:r>
              <a:rPr lang="ko-KR" altLang="en-US" dirty="0">
                <a:ea typeface="굴림" pitchFamily="50" charset="-127"/>
              </a:rPr>
              <a:t>에서 정의되어 있는 </a:t>
            </a:r>
            <a:r>
              <a:rPr lang="en-US" altLang="ko-KR" dirty="0">
                <a:ea typeface="굴림" pitchFamily="50" charset="-127"/>
              </a:rPr>
              <a:t>Device</a:t>
            </a:r>
            <a:r>
              <a:rPr lang="ko-KR" altLang="en-US" dirty="0">
                <a:ea typeface="굴림" pitchFamily="50" charset="-127"/>
              </a:rPr>
              <a:t>들의  </a:t>
            </a:r>
            <a:r>
              <a:rPr lang="en-US" altLang="ko-KR" dirty="0">
                <a:ea typeface="굴림" pitchFamily="50" charset="-127"/>
              </a:rPr>
              <a:t>Major, Minor Number</a:t>
            </a:r>
            <a:r>
              <a:rPr lang="ko-KR" altLang="en-US" dirty="0">
                <a:ea typeface="굴림" pitchFamily="50" charset="-127"/>
              </a:rPr>
              <a:t>들에 대한 정보</a:t>
            </a: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./include/</a:t>
            </a:r>
            <a:r>
              <a:rPr lang="en-US" altLang="ko-KR" dirty="0" err="1" smtClean="0">
                <a:ea typeface="굴림" pitchFamily="50" charset="-127"/>
              </a:rPr>
              <a:t>linux</a:t>
            </a:r>
            <a:r>
              <a:rPr lang="en-US" altLang="ko-KR" dirty="0" smtClean="0">
                <a:ea typeface="굴림" pitchFamily="50" charset="-127"/>
              </a:rPr>
              <a:t>/</a:t>
            </a:r>
            <a:r>
              <a:rPr lang="en-US" altLang="ko-KR" dirty="0" err="1" smtClean="0">
                <a:ea typeface="굴림" pitchFamily="50" charset="-127"/>
              </a:rPr>
              <a:t>major.h</a:t>
            </a:r>
            <a:endParaRPr lang="en-US" altLang="ko-KR" dirty="0">
              <a:ea typeface="굴림" pitchFamily="50" charset="-127"/>
            </a:endParaRPr>
          </a:p>
          <a:p>
            <a:pPr lvl="2"/>
            <a:r>
              <a:rPr lang="en-US" altLang="ko-KR" dirty="0">
                <a:ea typeface="굴림" pitchFamily="50" charset="-127"/>
              </a:rPr>
              <a:t>Major Number</a:t>
            </a:r>
            <a:r>
              <a:rPr lang="ko-KR" altLang="en-US" dirty="0">
                <a:ea typeface="굴림" pitchFamily="50" charset="-127"/>
              </a:rPr>
              <a:t>를 </a:t>
            </a:r>
            <a:r>
              <a:rPr lang="en-US" altLang="ko-KR" dirty="0">
                <a:ea typeface="굴림" pitchFamily="50" charset="-127"/>
              </a:rPr>
              <a:t>define</a:t>
            </a:r>
            <a:r>
              <a:rPr lang="ko-KR" altLang="en-US" dirty="0">
                <a:ea typeface="굴림" pitchFamily="50" charset="-127"/>
              </a:rPr>
              <a:t>한 </a:t>
            </a:r>
            <a:r>
              <a:rPr lang="en-US" altLang="ko-KR" dirty="0">
                <a:ea typeface="굴림" pitchFamily="50" charset="-127"/>
              </a:rPr>
              <a:t>header</a:t>
            </a:r>
          </a:p>
          <a:p>
            <a:pPr lvl="2"/>
            <a:endParaRPr lang="en-US" altLang="ko-KR" dirty="0">
              <a:ea typeface="굴림" pitchFamily="50" charset="-127"/>
            </a:endParaRPr>
          </a:p>
          <a:p>
            <a:endParaRPr lang="ko-KR" altLang="en-US" dirty="0">
              <a:ea typeface="굴림" pitchFamily="50" charset="-127"/>
            </a:endParaRP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30A-9068-492F-B062-A4DA32525E87}" type="slidenum">
              <a:rPr lang="ko-KR" altLang="en-US"/>
              <a:pPr/>
              <a:t>22</a:t>
            </a:fld>
            <a:endParaRPr lang="ko-KR" alt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ko-KR" altLang="en-US" sz="3600" b="0" dirty="0">
                <a:ea typeface="굴림" pitchFamily="50" charset="-127"/>
              </a:rPr>
              <a:t>문자형 디바이스 드라이버 골격</a:t>
            </a:r>
          </a:p>
        </p:txBody>
      </p:sp>
      <p:graphicFrame>
        <p:nvGraphicFramePr>
          <p:cNvPr id="711730" name="Group 50"/>
          <p:cNvGraphicFramePr>
            <a:graphicFrameLocks noGrp="1"/>
          </p:cNvGraphicFramePr>
          <p:nvPr>
            <p:ph idx="1"/>
          </p:nvPr>
        </p:nvGraphicFramePr>
        <p:xfrm>
          <a:off x="1004888" y="1390650"/>
          <a:ext cx="7358062" cy="4671695"/>
        </p:xfrm>
        <a:graphic>
          <a:graphicData uri="http://schemas.openxmlformats.org/drawingml/2006/table">
            <a:tbl>
              <a:tblPr/>
              <a:tblGrid>
                <a:gridCol w="4529137"/>
                <a:gridCol w="28289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#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include &lt;</a:t>
                      </a: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linux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kernel.h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#include &lt;</a:t>
                      </a: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linux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module.h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#include &lt;</a:t>
                      </a: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linux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/</a:t>
                      </a: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init.h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&gt;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Header Files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int device_open( … ) { …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int device_release( … ) { …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ssize_t device_write( … ) { …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ssize_t device_read( … ) { … }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Function Prototypes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8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static struct file_operations device_fops = {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ssize_t (*read) (…);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ssize_t (*write) (…);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int (*open) (…);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int (*release) (…);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};</a:t>
                      </a: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File Operation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int init_module(void) { … }</a:t>
                      </a: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모듈 설치 시 초기화 수행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Void </a:t>
                      </a: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module_exit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(void) { … }</a:t>
                      </a: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모듈 제거 시 반환 작업수행</a:t>
                      </a: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B791-1519-4919-879D-FFB4681DD172}" type="slidenum">
              <a:rPr lang="ko-KR" altLang="en-US"/>
              <a:pPr/>
              <a:t>23</a:t>
            </a:fld>
            <a:endParaRPr lang="ko-KR" altLang="en-US" sz="1800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endParaRPr lang="ko-KR" altLang="en-US" sz="2800" b="0">
              <a:ea typeface="굴림" pitchFamily="50" charset="-127"/>
            </a:endParaRPr>
          </a:p>
          <a:p>
            <a:pPr lvl="1">
              <a:buClr>
                <a:schemeClr val="tx1"/>
              </a:buClr>
              <a:buFontTx/>
              <a:buNone/>
            </a:pPr>
            <a:endParaRPr lang="ko-KR" altLang="en-US" sz="2400">
              <a:ea typeface="굴림" pitchFamily="50" charset="-127"/>
            </a:endParaRPr>
          </a:p>
          <a:p>
            <a:pPr lvl="1">
              <a:buClr>
                <a:schemeClr val="tx1"/>
              </a:buClr>
              <a:buFontTx/>
              <a:buNone/>
            </a:pPr>
            <a:endParaRPr lang="ko-KR" altLang="en-US" sz="2400">
              <a:ea typeface="굴림" pitchFamily="50" charset="-127"/>
            </a:endParaRPr>
          </a:p>
          <a:p>
            <a:pPr lvl="1">
              <a:buClr>
                <a:schemeClr val="tx1"/>
              </a:buClr>
              <a:buFontTx/>
              <a:buNone/>
            </a:pPr>
            <a:endParaRPr lang="ko-KR" altLang="en-US" sz="2400">
              <a:ea typeface="굴림" pitchFamily="50" charset="-127"/>
            </a:endParaRPr>
          </a:p>
          <a:p>
            <a:pPr lvl="1">
              <a:buClr>
                <a:schemeClr val="tx1"/>
              </a:buClr>
              <a:buFontTx/>
              <a:buNone/>
            </a:pPr>
            <a:endParaRPr lang="ko-KR" altLang="en-US" sz="2400">
              <a:ea typeface="굴림" pitchFamily="50" charset="-127"/>
            </a:endParaRPr>
          </a:p>
          <a:p>
            <a:pPr lvl="1">
              <a:buClr>
                <a:schemeClr val="tx1"/>
              </a:buClr>
              <a:buFontTx/>
              <a:buNone/>
            </a:pPr>
            <a:endParaRPr lang="ko-KR" altLang="en-US" sz="2400">
              <a:ea typeface="굴림" pitchFamily="50" charset="-127"/>
            </a:endParaRPr>
          </a:p>
          <a:p>
            <a:pPr lvl="1">
              <a:buClr>
                <a:schemeClr val="tx1"/>
              </a:buClr>
              <a:buFontTx/>
              <a:buChar char="•"/>
            </a:pPr>
            <a:endParaRPr lang="ko-KR" altLang="en-US" sz="2400">
              <a:ea typeface="굴림" pitchFamily="50" charset="-127"/>
            </a:endParaRPr>
          </a:p>
          <a:p>
            <a:pPr lvl="1">
              <a:buClr>
                <a:schemeClr val="tx1"/>
              </a:buClr>
              <a:buFontTx/>
              <a:buChar char="•"/>
            </a:pPr>
            <a:endParaRPr lang="ko-KR" altLang="en-US" sz="2400">
              <a:ea typeface="굴림" pitchFamily="50" charset="-127"/>
            </a:endParaRPr>
          </a:p>
          <a:p>
            <a:pPr lvl="1">
              <a:buClr>
                <a:schemeClr val="tx1"/>
              </a:buClr>
              <a:buFontTx/>
              <a:buNone/>
            </a:pPr>
            <a:endParaRPr lang="ko-KR" altLang="en-US" sz="2400">
              <a:ea typeface="굴림" pitchFamily="50" charset="-127"/>
            </a:endParaRPr>
          </a:p>
          <a:p>
            <a:pPr>
              <a:buClr>
                <a:schemeClr val="tx1"/>
              </a:buClr>
              <a:buFontTx/>
              <a:buNone/>
            </a:pPr>
            <a:endParaRPr lang="ko-KR" altLang="en-US" sz="2000">
              <a:ea typeface="굴림" pitchFamily="50" charset="-127"/>
            </a:endParaRPr>
          </a:p>
        </p:txBody>
      </p:sp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2049463" y="24050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84" name="Rectangle 103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ko-KR" altLang="en-US" dirty="0">
                <a:ea typeface="굴림" pitchFamily="50" charset="-127"/>
              </a:rPr>
              <a:t>디바이스 드라이버 형태</a:t>
            </a:r>
          </a:p>
        </p:txBody>
      </p:sp>
      <p:sp>
        <p:nvSpPr>
          <p:cNvPr id="997385" name="Rectangle 103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>
                <a:ea typeface="굴림" pitchFamily="50" charset="-127"/>
              </a:rPr>
              <a:t>Device Driver Interface</a:t>
            </a:r>
          </a:p>
          <a:p>
            <a:pPr lvl="1"/>
            <a:r>
              <a:rPr lang="en-US" altLang="ko-KR">
                <a:ea typeface="굴림" pitchFamily="50" charset="-127"/>
              </a:rPr>
              <a:t>Standard Device Driver Interface</a:t>
            </a:r>
          </a:p>
          <a:p>
            <a:pPr lvl="2"/>
            <a:r>
              <a:rPr lang="en-US" altLang="ko-KR">
                <a:ea typeface="굴림" pitchFamily="50" charset="-127"/>
              </a:rPr>
              <a:t>UNIX compatible I/O system interface</a:t>
            </a:r>
          </a:p>
          <a:p>
            <a:pPr lvl="2">
              <a:buFont typeface="Wingdings" pitchFamily="2" charset="2"/>
              <a:buNone/>
            </a:pPr>
            <a:r>
              <a:rPr lang="en-US" altLang="ko-KR">
                <a:ea typeface="굴림" pitchFamily="50" charset="-127"/>
              </a:rPr>
              <a:t>     : open(), close(), read(), write(), ioctl()</a:t>
            </a:r>
          </a:p>
          <a:p>
            <a:endParaRPr lang="en-US" altLang="ko-KR">
              <a:ea typeface="굴림" pitchFamily="50" charset="-127"/>
            </a:endParaRPr>
          </a:p>
          <a:p>
            <a:endParaRPr lang="en-US" altLang="ko-KR">
              <a:ea typeface="굴림" pitchFamily="50" charset="-127"/>
            </a:endParaRPr>
          </a:p>
          <a:p>
            <a:r>
              <a:rPr lang="en-US" altLang="ko-KR">
                <a:ea typeface="굴림" pitchFamily="50" charset="-127"/>
              </a:rPr>
              <a:t>Non-standard Device Driver Interface</a:t>
            </a:r>
          </a:p>
          <a:p>
            <a:pPr lvl="1"/>
            <a:r>
              <a:rPr lang="en-US" altLang="ko-KR">
                <a:ea typeface="굴림" pitchFamily="50" charset="-127"/>
              </a:rPr>
              <a:t>Completely user-defined</a:t>
            </a:r>
          </a:p>
          <a:p>
            <a:pPr lvl="1"/>
            <a:r>
              <a:rPr lang="en-US" altLang="ko-KR">
                <a:ea typeface="굴림" pitchFamily="50" charset="-127"/>
              </a:rPr>
              <a:t>Custom interface</a:t>
            </a:r>
          </a:p>
          <a:p>
            <a:pPr lvl="1"/>
            <a:r>
              <a:rPr lang="en-US" altLang="ko-KR">
                <a:ea typeface="굴림" pitchFamily="50" charset="-127"/>
              </a:rPr>
              <a:t>May be more appropriate for some hardware</a:t>
            </a:r>
            <a:endParaRPr lang="ko-KR" altLang="en-US">
              <a:ea typeface="굴림" pitchFamily="50" charset="-127"/>
            </a:endParaRPr>
          </a:p>
        </p:txBody>
      </p:sp>
      <p:sp>
        <p:nvSpPr>
          <p:cNvPr id="18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076E-2585-41D9-9D14-A16690BF1E83}" type="slidenum">
              <a:rPr lang="ko-KR" altLang="en-US"/>
              <a:pPr/>
              <a:t>3</a:t>
            </a:fld>
            <a:endParaRPr lang="ko-KR" altLang="en-US" sz="1800"/>
          </a:p>
        </p:txBody>
      </p:sp>
      <p:grpSp>
        <p:nvGrpSpPr>
          <p:cNvPr id="2" name="Group 1034"/>
          <p:cNvGrpSpPr>
            <a:grpSpLocks/>
          </p:cNvGrpSpPr>
          <p:nvPr/>
        </p:nvGrpSpPr>
        <p:grpSpPr bwMode="auto">
          <a:xfrm>
            <a:off x="6853238" y="4284663"/>
            <a:ext cx="1457325" cy="1539875"/>
            <a:chOff x="585" y="1721"/>
            <a:chExt cx="918" cy="970"/>
          </a:xfrm>
        </p:grpSpPr>
        <p:sp>
          <p:nvSpPr>
            <p:cNvPr id="997387" name="Rectangle 1035"/>
            <p:cNvSpPr>
              <a:spLocks noChangeArrowheads="1"/>
            </p:cNvSpPr>
            <p:nvPr/>
          </p:nvSpPr>
          <p:spPr bwMode="auto">
            <a:xfrm>
              <a:off x="585" y="1721"/>
              <a:ext cx="917" cy="171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r>
                <a:rPr lang="en-US" altLang="ko-KR" sz="1400" b="1">
                  <a:solidFill>
                    <a:schemeClr val="tx1"/>
                  </a:solidFill>
                  <a:ea typeface="굴림" pitchFamily="50" charset="-127"/>
                </a:rPr>
                <a:t>Application</a:t>
              </a:r>
            </a:p>
          </p:txBody>
        </p:sp>
        <p:sp>
          <p:nvSpPr>
            <p:cNvPr id="997388" name="Rectangle 1036"/>
            <p:cNvSpPr>
              <a:spLocks noChangeArrowheads="1"/>
            </p:cNvSpPr>
            <p:nvPr/>
          </p:nvSpPr>
          <p:spPr bwMode="auto">
            <a:xfrm>
              <a:off x="585" y="2126"/>
              <a:ext cx="918" cy="171"/>
            </a:xfrm>
            <a:prstGeom prst="rect">
              <a:avLst/>
            </a:prstGeom>
            <a:solidFill>
              <a:srgbClr val="CC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99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r>
                <a:rPr lang="en-US" altLang="ko-KR" sz="1400" b="1">
                  <a:solidFill>
                    <a:schemeClr val="tx1"/>
                  </a:solidFill>
                  <a:ea typeface="굴림" pitchFamily="50" charset="-127"/>
                </a:rPr>
                <a:t>myDriver</a:t>
              </a:r>
            </a:p>
          </p:txBody>
        </p:sp>
        <p:sp>
          <p:nvSpPr>
            <p:cNvPr id="997389" name="Rectangle 1037"/>
            <p:cNvSpPr>
              <a:spLocks noChangeArrowheads="1"/>
            </p:cNvSpPr>
            <p:nvPr/>
          </p:nvSpPr>
          <p:spPr bwMode="auto">
            <a:xfrm>
              <a:off x="586" y="2520"/>
              <a:ext cx="917" cy="171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r>
                <a:rPr lang="en-US" altLang="ko-KR" sz="1400" b="1">
                  <a:solidFill>
                    <a:schemeClr val="tx1"/>
                  </a:solidFill>
                  <a:ea typeface="굴림" pitchFamily="50" charset="-127"/>
                </a:rPr>
                <a:t>Device </a:t>
              </a:r>
            </a:p>
          </p:txBody>
        </p:sp>
        <p:sp>
          <p:nvSpPr>
            <p:cNvPr id="997390" name="AutoShape 1038"/>
            <p:cNvSpPr>
              <a:spLocks noChangeArrowheads="1"/>
            </p:cNvSpPr>
            <p:nvPr/>
          </p:nvSpPr>
          <p:spPr bwMode="auto">
            <a:xfrm>
              <a:off x="985" y="1909"/>
              <a:ext cx="174" cy="113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997391" name="AutoShape 1039"/>
            <p:cNvSpPr>
              <a:spLocks noChangeArrowheads="1"/>
            </p:cNvSpPr>
            <p:nvPr/>
          </p:nvSpPr>
          <p:spPr bwMode="auto">
            <a:xfrm>
              <a:off x="990" y="2319"/>
              <a:ext cx="174" cy="11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</p:grpSp>
      <p:grpSp>
        <p:nvGrpSpPr>
          <p:cNvPr id="3" name="Group 1040"/>
          <p:cNvGrpSpPr>
            <a:grpSpLocks/>
          </p:cNvGrpSpPr>
          <p:nvPr/>
        </p:nvGrpSpPr>
        <p:grpSpPr bwMode="auto">
          <a:xfrm>
            <a:off x="6888163" y="1389063"/>
            <a:ext cx="1365250" cy="2105025"/>
            <a:chOff x="3169" y="1865"/>
            <a:chExt cx="860" cy="1326"/>
          </a:xfrm>
        </p:grpSpPr>
        <p:sp>
          <p:nvSpPr>
            <p:cNvPr id="997393" name="Rectangle 1041"/>
            <p:cNvSpPr>
              <a:spLocks noChangeArrowheads="1"/>
            </p:cNvSpPr>
            <p:nvPr/>
          </p:nvSpPr>
          <p:spPr bwMode="auto">
            <a:xfrm>
              <a:off x="3173" y="1865"/>
              <a:ext cx="856" cy="193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eaLnBrk="1" latinLnBrk="1" hangingPunct="1"/>
              <a:r>
                <a:rPr lang="en-US" altLang="ko-KR" sz="1400" b="1">
                  <a:solidFill>
                    <a:schemeClr val="tx1"/>
                  </a:solidFill>
                  <a:latin typeface="Myriad Roman" pitchFamily="34" charset="0"/>
                  <a:ea typeface="돋움" pitchFamily="50" charset="-127"/>
                </a:rPr>
                <a:t>Application</a:t>
              </a:r>
              <a:endParaRPr lang="en-US" altLang="ko-KR" sz="1400" b="1">
                <a:solidFill>
                  <a:schemeClr val="tx1"/>
                </a:solidFill>
                <a:ea typeface="굴림" pitchFamily="50" charset="-127"/>
              </a:endParaRPr>
            </a:p>
          </p:txBody>
        </p:sp>
        <p:sp>
          <p:nvSpPr>
            <p:cNvPr id="997394" name="Rectangle 1042"/>
            <p:cNvSpPr>
              <a:spLocks noChangeArrowheads="1"/>
            </p:cNvSpPr>
            <p:nvPr/>
          </p:nvSpPr>
          <p:spPr bwMode="auto">
            <a:xfrm>
              <a:off x="3169" y="2235"/>
              <a:ext cx="857" cy="194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eaLnBrk="1" latinLnBrk="1" hangingPunct="1"/>
              <a:r>
                <a:rPr lang="en-US" altLang="ko-KR" sz="1400" b="1">
                  <a:solidFill>
                    <a:schemeClr val="tx1"/>
                  </a:solidFill>
                  <a:ea typeface="굴림" pitchFamily="50" charset="-127"/>
                </a:rPr>
                <a:t>IO System</a:t>
              </a:r>
            </a:p>
          </p:txBody>
        </p:sp>
        <p:sp>
          <p:nvSpPr>
            <p:cNvPr id="997395" name="Rectangle 1043"/>
            <p:cNvSpPr>
              <a:spLocks noChangeArrowheads="1"/>
            </p:cNvSpPr>
            <p:nvPr/>
          </p:nvSpPr>
          <p:spPr bwMode="auto">
            <a:xfrm>
              <a:off x="3170" y="2615"/>
              <a:ext cx="856" cy="194"/>
            </a:xfrm>
            <a:prstGeom prst="rect">
              <a:avLst/>
            </a:prstGeom>
            <a:solidFill>
              <a:srgbClr val="CC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99"/>
              </a:extrusionClr>
            </a:sp3d>
          </p:spPr>
          <p:txBody>
            <a:bodyPr wrap="none" anchor="ctr">
              <a:flatTx/>
            </a:bodyPr>
            <a:lstStyle/>
            <a:p>
              <a:pPr eaLnBrk="1" latinLnBrk="1" hangingPunct="1"/>
              <a:r>
                <a:rPr lang="en-US" altLang="ko-KR" sz="1400" b="1">
                  <a:solidFill>
                    <a:schemeClr val="tx1"/>
                  </a:solidFill>
                  <a:ea typeface="굴림" pitchFamily="50" charset="-127"/>
                </a:rPr>
                <a:t>osDriver</a:t>
              </a:r>
            </a:p>
          </p:txBody>
        </p:sp>
        <p:sp>
          <p:nvSpPr>
            <p:cNvPr id="997396" name="Rectangle 1044"/>
            <p:cNvSpPr>
              <a:spLocks noChangeArrowheads="1"/>
            </p:cNvSpPr>
            <p:nvPr/>
          </p:nvSpPr>
          <p:spPr bwMode="auto">
            <a:xfrm>
              <a:off x="3170" y="2997"/>
              <a:ext cx="857" cy="194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eaLnBrk="1" latinLnBrk="1" hangingPunct="1"/>
              <a:r>
                <a:rPr lang="en-US" altLang="ko-KR" sz="1400" b="1">
                  <a:solidFill>
                    <a:schemeClr val="tx1"/>
                  </a:solidFill>
                  <a:latin typeface="Myriad Roman" pitchFamily="34" charset="0"/>
                  <a:ea typeface="돋움" pitchFamily="50" charset="-127"/>
                </a:rPr>
                <a:t>Device</a:t>
              </a:r>
              <a:endParaRPr lang="en-US" altLang="ko-KR" sz="1400" b="1">
                <a:solidFill>
                  <a:schemeClr val="tx1"/>
                </a:solidFill>
                <a:ea typeface="굴림" pitchFamily="50" charset="-127"/>
              </a:endParaRPr>
            </a:p>
          </p:txBody>
        </p:sp>
        <p:sp>
          <p:nvSpPr>
            <p:cNvPr id="997397" name="AutoShape 1045"/>
            <p:cNvSpPr>
              <a:spLocks noChangeArrowheads="1"/>
            </p:cNvSpPr>
            <p:nvPr/>
          </p:nvSpPr>
          <p:spPr bwMode="auto">
            <a:xfrm>
              <a:off x="3546" y="2065"/>
              <a:ext cx="133" cy="65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997398" name="AutoShape 1046"/>
            <p:cNvSpPr>
              <a:spLocks noChangeArrowheads="1"/>
            </p:cNvSpPr>
            <p:nvPr/>
          </p:nvSpPr>
          <p:spPr bwMode="auto">
            <a:xfrm>
              <a:off x="3551" y="2445"/>
              <a:ext cx="133" cy="65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997399" name="AutoShape 1047"/>
            <p:cNvSpPr>
              <a:spLocks noChangeArrowheads="1"/>
            </p:cNvSpPr>
            <p:nvPr/>
          </p:nvSpPr>
          <p:spPr bwMode="auto">
            <a:xfrm>
              <a:off x="3555" y="2819"/>
              <a:ext cx="133" cy="65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28" name="Rectangle 1040"/>
          <p:cNvSpPr>
            <a:spLocks noGrp="1" noChangeArrowheads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/>
          <a:lstStyle/>
          <a:p>
            <a:r>
              <a:rPr lang="ko-KR" altLang="en-US" dirty="0" err="1">
                <a:ea typeface="굴림" pitchFamily="50" charset="-127"/>
              </a:rPr>
              <a:t>리눅스</a:t>
            </a:r>
            <a:r>
              <a:rPr lang="ko-KR" altLang="en-US" dirty="0">
                <a:ea typeface="굴림" pitchFamily="50" charset="-127"/>
              </a:rPr>
              <a:t> 디바이스 드라이버</a:t>
            </a:r>
          </a:p>
        </p:txBody>
      </p:sp>
      <p:sp>
        <p:nvSpPr>
          <p:cNvPr id="1011729" name="Rectangle 1041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4389120"/>
          </a:xfrm>
        </p:spPr>
        <p:txBody>
          <a:bodyPr/>
          <a:lstStyle/>
          <a:p>
            <a:r>
              <a:rPr lang="ko-KR" altLang="en-US" dirty="0">
                <a:ea typeface="굴림" pitchFamily="50" charset="-127"/>
              </a:rPr>
              <a:t>사용자 관점에서의 디바이스 드라이버</a:t>
            </a:r>
          </a:p>
          <a:p>
            <a:pPr lvl="1"/>
            <a:r>
              <a:rPr lang="ko-KR" altLang="en-US" dirty="0">
                <a:ea typeface="굴림" pitchFamily="50" charset="-127"/>
              </a:rPr>
              <a:t>사용자는 디바이스 자체에 대한 자세한 정보를 알 필요 없음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Device</a:t>
            </a:r>
            <a:r>
              <a:rPr lang="ko-KR" altLang="en-US" dirty="0">
                <a:ea typeface="굴림" pitchFamily="50" charset="-127"/>
              </a:rPr>
              <a:t>는 하나의 파일로 인식됨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file</a:t>
            </a:r>
            <a:r>
              <a:rPr lang="ko-KR" altLang="en-US" dirty="0">
                <a:ea typeface="굴림" pitchFamily="50" charset="-127"/>
              </a:rPr>
              <a:t>에 대한 접근을 통하여 </a:t>
            </a:r>
            <a:r>
              <a:rPr lang="en-US" altLang="ko-KR" dirty="0">
                <a:ea typeface="굴림" pitchFamily="50" charset="-127"/>
              </a:rPr>
              <a:t>real device</a:t>
            </a:r>
            <a:r>
              <a:rPr lang="ko-KR" altLang="en-US" dirty="0">
                <a:ea typeface="굴림" pitchFamily="50" charset="-127"/>
              </a:rPr>
              <a:t>에 접근 가능</a:t>
            </a:r>
          </a:p>
        </p:txBody>
      </p:sp>
      <p:sp>
        <p:nvSpPr>
          <p:cNvPr id="1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94AF-D23D-4815-9B13-FAD44D81F885}" type="slidenum">
              <a:rPr lang="ko-KR" altLang="en-US"/>
              <a:pPr/>
              <a:t>4</a:t>
            </a:fld>
            <a:endParaRPr lang="ko-KR" altLang="en-US" sz="1800"/>
          </a:p>
        </p:txBody>
      </p:sp>
      <p:sp>
        <p:nvSpPr>
          <p:cNvPr id="1011715" name="Rectangle 1027"/>
          <p:cNvSpPr>
            <a:spLocks noChangeArrowheads="1"/>
          </p:cNvSpPr>
          <p:nvPr/>
        </p:nvSpPr>
        <p:spPr bwMode="auto">
          <a:xfrm>
            <a:off x="3321050" y="2984500"/>
            <a:ext cx="2174875" cy="330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/>
            <a:r>
              <a:rPr kumimoji="1" lang="en-US" altLang="ko-KR" sz="1400" b="1">
                <a:solidFill>
                  <a:schemeClr val="tx1"/>
                </a:solidFill>
                <a:ea typeface="굴림" pitchFamily="50" charset="-127"/>
              </a:rPr>
              <a:t>User Program</a:t>
            </a:r>
          </a:p>
        </p:txBody>
      </p:sp>
      <p:sp>
        <p:nvSpPr>
          <p:cNvPr id="1011716" name="Rectangle 1028"/>
          <p:cNvSpPr>
            <a:spLocks noChangeArrowheads="1"/>
          </p:cNvSpPr>
          <p:nvPr/>
        </p:nvSpPr>
        <p:spPr bwMode="auto">
          <a:xfrm>
            <a:off x="3321050" y="3578225"/>
            <a:ext cx="2174875" cy="330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/>
            <a:r>
              <a:rPr kumimoji="1" lang="en-US" altLang="ko-KR" sz="1400" b="1">
                <a:solidFill>
                  <a:schemeClr val="tx1"/>
                </a:solidFill>
                <a:ea typeface="굴림" pitchFamily="50" charset="-127"/>
              </a:rPr>
              <a:t>Device file</a:t>
            </a:r>
          </a:p>
        </p:txBody>
      </p:sp>
      <p:sp>
        <p:nvSpPr>
          <p:cNvPr id="1011717" name="Rectangle 1029"/>
          <p:cNvSpPr>
            <a:spLocks noChangeArrowheads="1"/>
          </p:cNvSpPr>
          <p:nvPr/>
        </p:nvSpPr>
        <p:spPr bwMode="auto">
          <a:xfrm>
            <a:off x="3321050" y="4197350"/>
            <a:ext cx="2181225" cy="330200"/>
          </a:xfrm>
          <a:prstGeom prst="rect">
            <a:avLst/>
          </a:prstGeom>
          <a:solidFill>
            <a:srgbClr val="FFCCFF"/>
          </a:solidFill>
          <a:ln w="19050" algn="ctr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/>
            <a:r>
              <a:rPr kumimoji="1" lang="en-US" altLang="ko-KR" sz="1200" b="1">
                <a:solidFill>
                  <a:schemeClr val="tx1"/>
                </a:solidFill>
                <a:ea typeface="굴림" pitchFamily="50" charset="-127"/>
              </a:rPr>
              <a:t>VFS</a:t>
            </a:r>
          </a:p>
        </p:txBody>
      </p:sp>
      <p:sp>
        <p:nvSpPr>
          <p:cNvPr id="1011718" name="Rectangle 1030"/>
          <p:cNvSpPr>
            <a:spLocks noChangeArrowheads="1"/>
          </p:cNvSpPr>
          <p:nvPr/>
        </p:nvSpPr>
        <p:spPr bwMode="auto">
          <a:xfrm>
            <a:off x="3321050" y="4873625"/>
            <a:ext cx="2163763" cy="331788"/>
          </a:xfrm>
          <a:prstGeom prst="rect">
            <a:avLst/>
          </a:prstGeom>
          <a:solidFill>
            <a:srgbClr val="CCFF33"/>
          </a:solidFill>
          <a:ln w="19050" algn="ctr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latinLnBrk="1" hangingPunct="1"/>
            <a:r>
              <a:rPr kumimoji="1" lang="en-US" altLang="ko-KR" sz="1400" b="1">
                <a:solidFill>
                  <a:schemeClr val="tx1"/>
                </a:solidFill>
                <a:ea typeface="굴림" pitchFamily="50" charset="-127"/>
              </a:rPr>
              <a:t>Device Driver</a:t>
            </a:r>
          </a:p>
        </p:txBody>
      </p:sp>
      <p:sp>
        <p:nvSpPr>
          <p:cNvPr id="1011719" name="AutoShape 1031"/>
          <p:cNvSpPr>
            <a:spLocks noChangeArrowheads="1"/>
          </p:cNvSpPr>
          <p:nvPr/>
        </p:nvSpPr>
        <p:spPr bwMode="auto">
          <a:xfrm>
            <a:off x="4146550" y="3314700"/>
            <a:ext cx="506413" cy="263525"/>
          </a:xfrm>
          <a:prstGeom prst="upDownArrow">
            <a:avLst>
              <a:gd name="adj1" fmla="val 49861"/>
              <a:gd name="adj2" fmla="val 35361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011720" name="AutoShape 1032"/>
          <p:cNvSpPr>
            <a:spLocks noChangeArrowheads="1"/>
          </p:cNvSpPr>
          <p:nvPr/>
        </p:nvSpPr>
        <p:spPr bwMode="auto">
          <a:xfrm>
            <a:off x="4132263" y="3922713"/>
            <a:ext cx="504825" cy="263525"/>
          </a:xfrm>
          <a:prstGeom prst="upDownArrow">
            <a:avLst>
              <a:gd name="adj1" fmla="val 49861"/>
              <a:gd name="adj2" fmla="val 35361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011721" name="AutoShape 1033"/>
          <p:cNvSpPr>
            <a:spLocks noChangeArrowheads="1"/>
          </p:cNvSpPr>
          <p:nvPr/>
        </p:nvSpPr>
        <p:spPr bwMode="auto">
          <a:xfrm>
            <a:off x="4121150" y="4575175"/>
            <a:ext cx="504825" cy="263525"/>
          </a:xfrm>
          <a:prstGeom prst="upDownArrow">
            <a:avLst>
              <a:gd name="adj1" fmla="val 49861"/>
              <a:gd name="adj2" fmla="val 35361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011722" name="Rectangle 1034"/>
          <p:cNvSpPr>
            <a:spLocks noChangeArrowheads="1"/>
          </p:cNvSpPr>
          <p:nvPr/>
        </p:nvSpPr>
        <p:spPr bwMode="auto">
          <a:xfrm>
            <a:off x="3703638" y="5734050"/>
            <a:ext cx="1443037" cy="3302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r>
              <a:rPr lang="en-US" altLang="ko-KR" sz="1800">
                <a:solidFill>
                  <a:schemeClr val="tx1"/>
                </a:solidFill>
                <a:ea typeface="굴림" pitchFamily="50" charset="-127"/>
              </a:rPr>
              <a:t>Real Device</a:t>
            </a:r>
          </a:p>
        </p:txBody>
      </p:sp>
      <p:sp>
        <p:nvSpPr>
          <p:cNvPr id="1011723" name="AutoShape 1035"/>
          <p:cNvSpPr>
            <a:spLocks noChangeArrowheads="1"/>
          </p:cNvSpPr>
          <p:nvPr/>
        </p:nvSpPr>
        <p:spPr bwMode="auto">
          <a:xfrm>
            <a:off x="4121150" y="5284788"/>
            <a:ext cx="504825" cy="263525"/>
          </a:xfrm>
          <a:prstGeom prst="upDownArrow">
            <a:avLst>
              <a:gd name="adj1" fmla="val 49861"/>
              <a:gd name="adj2" fmla="val 35361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011724" name="Text Box 1036" descr="종이 가방"/>
          <p:cNvSpPr txBox="1">
            <a:spLocks noChangeArrowheads="1"/>
          </p:cNvSpPr>
          <p:nvPr/>
        </p:nvSpPr>
        <p:spPr bwMode="auto">
          <a:xfrm>
            <a:off x="5257800" y="3355975"/>
            <a:ext cx="241300" cy="3365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outerShdw dist="563972" dir="14049741" sx="125000" sy="125000" algn="tl" rotWithShape="0">
              <a:srgbClr val="C7DFD3"/>
            </a:outerShdw>
          </a:effectLst>
        </p:spPr>
        <p:txBody>
          <a:bodyPr wrap="none">
            <a:spAutoFit/>
          </a:bodyPr>
          <a:lstStyle/>
          <a:p>
            <a:pPr algn="l" eaLnBrk="1" latinLnBrk="1" hangingPunct="1"/>
            <a:r>
              <a:rPr kumimoji="1" lang="ko-KR" altLang="en-US">
                <a:solidFill>
                  <a:schemeClr val="tx1"/>
                </a:solidFill>
                <a:latin typeface="Myriad Roman" pitchFamily="34" charset="0"/>
                <a:ea typeface="돋움" pitchFamily="50" charset="-127"/>
              </a:rPr>
              <a:t>.</a:t>
            </a:r>
          </a:p>
        </p:txBody>
      </p:sp>
      <p:sp>
        <p:nvSpPr>
          <p:cNvPr id="1011730" name="Line 1042"/>
          <p:cNvSpPr>
            <a:spLocks noChangeShapeType="1"/>
          </p:cNvSpPr>
          <p:nvPr/>
        </p:nvSpPr>
        <p:spPr bwMode="auto">
          <a:xfrm>
            <a:off x="2695575" y="3448050"/>
            <a:ext cx="3390900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itchFamily="50" charset="-127"/>
              </a:rPr>
              <a:t>리눅스 디바이스 드라이버(2)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76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ko-KR" altLang="en-US">
                <a:ea typeface="굴림" pitchFamily="50" charset="-127"/>
              </a:rPr>
              <a:t>리눅스에서의 디바이스 </a:t>
            </a:r>
          </a:p>
          <a:p>
            <a:pPr lvl="1">
              <a:lnSpc>
                <a:spcPct val="130000"/>
              </a:lnSpc>
            </a:pPr>
            <a:r>
              <a:rPr lang="en-US" altLang="ko-KR">
                <a:ea typeface="굴림" pitchFamily="50" charset="-127"/>
              </a:rPr>
              <a:t>Linux</a:t>
            </a:r>
            <a:r>
              <a:rPr lang="ko-KR" altLang="en-US">
                <a:ea typeface="굴림" pitchFamily="50" charset="-127"/>
              </a:rPr>
              <a:t>에서 </a:t>
            </a:r>
            <a:r>
              <a:rPr lang="en-US" altLang="ko-KR">
                <a:ea typeface="굴림" pitchFamily="50" charset="-127"/>
              </a:rPr>
              <a:t>Device</a:t>
            </a:r>
            <a:r>
              <a:rPr lang="ko-KR" altLang="en-US">
                <a:ea typeface="굴림" pitchFamily="50" charset="-127"/>
              </a:rPr>
              <a:t>는 특별한 하나의 파일처럼 취급되고, </a:t>
            </a:r>
            <a:r>
              <a:rPr lang="en-US" altLang="ko-KR">
                <a:ea typeface="굴림" pitchFamily="50" charset="-127"/>
              </a:rPr>
              <a:t>access</a:t>
            </a:r>
            <a:r>
              <a:rPr lang="ko-KR" altLang="en-US">
                <a:ea typeface="굴림" pitchFamily="50" charset="-127"/>
              </a:rPr>
              <a:t>가 가능함.</a:t>
            </a:r>
          </a:p>
          <a:p>
            <a:pPr lvl="2">
              <a:lnSpc>
                <a:spcPct val="130000"/>
              </a:lnSpc>
            </a:pPr>
            <a:r>
              <a:rPr lang="ko-KR" altLang="en-US">
                <a:ea typeface="굴림" pitchFamily="50" charset="-127"/>
              </a:rPr>
              <a:t> 사용자는 </a:t>
            </a:r>
            <a:r>
              <a:rPr lang="en-US" altLang="ko-KR">
                <a:ea typeface="굴림" pitchFamily="50" charset="-127"/>
              </a:rPr>
              <a:t>File operation</a:t>
            </a:r>
            <a:r>
              <a:rPr lang="ko-KR" altLang="en-US">
                <a:ea typeface="굴림" pitchFamily="50" charset="-127"/>
              </a:rPr>
              <a:t>을 적용할 수 있음</a:t>
            </a:r>
          </a:p>
          <a:p>
            <a:pPr lvl="1">
              <a:lnSpc>
                <a:spcPct val="130000"/>
              </a:lnSpc>
            </a:pPr>
            <a:r>
              <a:rPr lang="ko-KR" altLang="en-US">
                <a:ea typeface="굴림" pitchFamily="50" charset="-127"/>
              </a:rPr>
              <a:t>각 디바이스는 </a:t>
            </a:r>
            <a:r>
              <a:rPr lang="en-US" altLang="ko-KR">
                <a:ea typeface="굴림" pitchFamily="50" charset="-127"/>
              </a:rPr>
              <a:t>Major number</a:t>
            </a:r>
            <a:r>
              <a:rPr lang="ko-KR" altLang="en-US">
                <a:ea typeface="굴림" pitchFamily="50" charset="-127"/>
              </a:rPr>
              <a:t>와 </a:t>
            </a:r>
            <a:r>
              <a:rPr lang="en-US" altLang="ko-KR">
                <a:ea typeface="굴림" pitchFamily="50" charset="-127"/>
              </a:rPr>
              <a:t>Minor number</a:t>
            </a:r>
            <a:r>
              <a:rPr lang="ko-KR" altLang="en-US">
                <a:ea typeface="굴림" pitchFamily="50" charset="-127"/>
              </a:rPr>
              <a:t>를 갖음</a:t>
            </a:r>
          </a:p>
          <a:p>
            <a:pPr>
              <a:lnSpc>
                <a:spcPct val="120000"/>
              </a:lnSpc>
            </a:pPr>
            <a:r>
              <a:rPr lang="en-US" altLang="ko-KR">
                <a:ea typeface="굴림" pitchFamily="50" charset="-127"/>
              </a:rPr>
              <a:t>Device Driver</a:t>
            </a:r>
            <a:r>
              <a:rPr lang="ko-KR" altLang="en-US">
                <a:ea typeface="굴림" pitchFamily="50" charset="-127"/>
              </a:rPr>
              <a:t>의 종류</a:t>
            </a:r>
          </a:p>
          <a:p>
            <a:pPr lvl="1">
              <a:lnSpc>
                <a:spcPct val="120000"/>
              </a:lnSpc>
            </a:pPr>
            <a:r>
              <a:rPr lang="ko-KR" altLang="en-US">
                <a:ea typeface="굴림" pitchFamily="50" charset="-127"/>
              </a:rPr>
              <a:t>문자 디바이스 드라이버</a:t>
            </a:r>
            <a:endParaRPr lang="en-US" altLang="ko-KR">
              <a:ea typeface="굴림" pitchFamily="50" charset="-127"/>
            </a:endParaRPr>
          </a:p>
          <a:p>
            <a:pPr lvl="1">
              <a:lnSpc>
                <a:spcPct val="120000"/>
              </a:lnSpc>
            </a:pPr>
            <a:r>
              <a:rPr lang="ko-KR" altLang="en-US">
                <a:ea typeface="굴림" pitchFamily="50" charset="-127"/>
              </a:rPr>
              <a:t>블록 디바이스 드라이버</a:t>
            </a:r>
          </a:p>
          <a:p>
            <a:pPr lvl="1">
              <a:lnSpc>
                <a:spcPct val="120000"/>
              </a:lnSpc>
            </a:pPr>
            <a:r>
              <a:rPr lang="ko-KR" altLang="en-US">
                <a:ea typeface="굴림" pitchFamily="50" charset="-127"/>
              </a:rPr>
              <a:t>네트워크 디바이스 드라이버</a:t>
            </a:r>
          </a:p>
          <a:p>
            <a:pPr>
              <a:lnSpc>
                <a:spcPct val="120000"/>
              </a:lnSpc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C45E-AE1D-40D8-82C9-794B78C96ECA}" type="slidenum">
              <a:rPr lang="ko-KR" altLang="en-US"/>
              <a:pPr/>
              <a:t>5</a:t>
            </a:fld>
            <a:endParaRPr lang="ko-KR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Char Device(</a:t>
            </a:r>
            <a:r>
              <a:rPr lang="ko-KR" altLang="en-US" dirty="0">
                <a:ea typeface="굴림" pitchFamily="50" charset="-127"/>
              </a:rPr>
              <a:t>문자 디바이스)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229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sz="2000" dirty="0">
                <a:ea typeface="굴림" pitchFamily="50" charset="-127"/>
              </a:rPr>
              <a:t>문자 디바이스의 특징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자료의 순차성을 지닌 장치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버퍼 </a:t>
            </a:r>
            <a:r>
              <a:rPr lang="ko-KR" altLang="en-US" sz="1800" dirty="0" err="1">
                <a:ea typeface="굴림" pitchFamily="50" charset="-127"/>
              </a:rPr>
              <a:t>캐쉬를</a:t>
            </a:r>
            <a:r>
              <a:rPr lang="ko-KR" altLang="en-US" sz="1800" dirty="0">
                <a:ea typeface="굴림" pitchFamily="50" charset="-127"/>
              </a:rPr>
              <a:t> 사용하지 않음 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ea typeface="굴림" pitchFamily="50" charset="-127"/>
              </a:rPr>
              <a:t>장치의 </a:t>
            </a:r>
            <a:r>
              <a:rPr lang="en-US" altLang="ko-KR" sz="1800" dirty="0">
                <a:ea typeface="굴림" pitchFamily="50" charset="-127"/>
              </a:rPr>
              <a:t>raw data</a:t>
            </a:r>
            <a:r>
              <a:rPr lang="ko-KR" altLang="en-US" sz="1800" dirty="0">
                <a:ea typeface="굴림" pitchFamily="50" charset="-127"/>
              </a:rPr>
              <a:t>를 사용자에게 제공</a:t>
            </a:r>
            <a:endParaRPr lang="en-US" altLang="ko-KR" sz="1800" dirty="0">
              <a:ea typeface="굴림" pitchFamily="50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Terminal, Serial/Parallel, Keyboard, Sound Card, Scanner, Printer</a:t>
            </a:r>
          </a:p>
          <a:p>
            <a:pPr lvl="1">
              <a:lnSpc>
                <a:spcPct val="90000"/>
              </a:lnSpc>
            </a:pPr>
            <a:endParaRPr lang="en-US" altLang="ko-KR" sz="1800" dirty="0">
              <a:ea typeface="굴림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2000" dirty="0" err="1">
                <a:ea typeface="굴림" pitchFamily="50" charset="-127"/>
              </a:rPr>
              <a:t>리눅에서의</a:t>
            </a:r>
            <a:r>
              <a:rPr lang="ko-KR" altLang="en-US" sz="2000" dirty="0">
                <a:ea typeface="굴림" pitchFamily="50" charset="-127"/>
              </a:rPr>
              <a:t> 문자 디바이스</a:t>
            </a:r>
            <a:endParaRPr lang="en-US" altLang="ko-KR" sz="2000" dirty="0">
              <a:ea typeface="굴림" pitchFamily="50" charset="-127"/>
            </a:endParaRPr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CAA2-25BF-4431-B083-73623351DA43}" type="slidenum">
              <a:rPr lang="ko-KR" altLang="en-US"/>
              <a:pPr/>
              <a:t>6</a:t>
            </a:fld>
            <a:endParaRPr lang="ko-KR" altLang="en-US" sz="1800"/>
          </a:p>
        </p:txBody>
      </p:sp>
      <p:sp>
        <p:nvSpPr>
          <p:cNvPr id="765956" name="Text Box 4"/>
          <p:cNvSpPr txBox="1">
            <a:spLocks noChangeArrowheads="1"/>
          </p:cNvSpPr>
          <p:nvPr/>
        </p:nvSpPr>
        <p:spPr bwMode="auto">
          <a:xfrm>
            <a:off x="971600" y="4131027"/>
            <a:ext cx="7924800" cy="1170181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63" tIns="46032" rIns="92063" bIns="46032" anchorCtr="1">
            <a:spAutoFit/>
          </a:bodyPr>
          <a:lstStyle/>
          <a:p>
            <a:pPr algn="l" eaLnBrk="1" latinLnBrk="1" hangingPunct="1"/>
            <a:r>
              <a:rPr kumimoji="1" lang="en-US" altLang="ko-KR" sz="1400" b="1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c</a:t>
            </a:r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rw--w--w-  0 root   root       5,   1  Oct  1  1998 console</a:t>
            </a:r>
          </a:p>
          <a:p>
            <a:pPr algn="l" eaLnBrk="1" latinLnBrk="1" hangingPunct="1"/>
            <a:r>
              <a:rPr kumimoji="1" lang="en-US" altLang="ko-KR" sz="1400" b="1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c</a:t>
            </a:r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rw-rw-rw-  1 root   root       1,   3  May  6  1998 null    </a:t>
            </a:r>
          </a:p>
          <a:p>
            <a:pPr algn="l" eaLnBrk="1" latinLnBrk="1" hangingPunct="1"/>
            <a:r>
              <a:rPr kumimoji="1" lang="en-US" altLang="ko-KR" sz="1400" b="1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c</a:t>
            </a:r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rw-------  1 root   root       4,   0  May  6  1998 tty</a:t>
            </a:r>
          </a:p>
          <a:p>
            <a:pPr algn="l" eaLnBrk="1" latinLnBrk="1" hangingPunct="1"/>
            <a:r>
              <a:rPr kumimoji="1" lang="en-US" altLang="ko-KR" sz="1400" b="1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c</a:t>
            </a:r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rw-rw----  1 root   disk      96,   0  Dec 10  1998 pt0</a:t>
            </a:r>
          </a:p>
          <a:p>
            <a:pPr algn="l" eaLnBrk="1" latinLnBrk="1" hangingPunct="1"/>
            <a:r>
              <a:rPr kumimoji="1" lang="en-US" altLang="ko-KR" sz="1400" b="1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c</a:t>
            </a:r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rw-------  1 root   root       5,  64  May  6  1998 cua0</a:t>
            </a:r>
          </a:p>
        </p:txBody>
      </p:sp>
      <p:sp>
        <p:nvSpPr>
          <p:cNvPr id="765957" name="Text Box 5"/>
          <p:cNvSpPr txBox="1">
            <a:spLocks noChangeArrowheads="1"/>
          </p:cNvSpPr>
          <p:nvPr/>
        </p:nvSpPr>
        <p:spPr bwMode="auto">
          <a:xfrm>
            <a:off x="6172200" y="3101206"/>
            <a:ext cx="2438400" cy="739294"/>
          </a:xfrm>
          <a:prstGeom prst="rect">
            <a:avLst/>
          </a:prstGeom>
          <a:solidFill>
            <a:srgbClr val="FFFF99"/>
          </a:solidFill>
          <a:ln w="6350" cap="sq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63" tIns="46032" rIns="92063" bIns="46032" anchorCtr="1">
            <a:spAutoFit/>
          </a:bodyPr>
          <a:lstStyle/>
          <a:p>
            <a:pPr algn="l" eaLnBrk="1" latinLnBrk="1" hangingPunct="1"/>
            <a:r>
              <a:rPr kumimoji="1" lang="en-US" altLang="ko-KR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null : black hole</a:t>
            </a:r>
          </a:p>
          <a:p>
            <a:pPr algn="l" eaLnBrk="1" latinLnBrk="1" hangingPunct="1"/>
            <a:r>
              <a:rPr kumimoji="1" lang="en-US" altLang="ko-KR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tty* : virtual console</a:t>
            </a:r>
          </a:p>
          <a:p>
            <a:pPr algn="l" eaLnBrk="1" latinLnBrk="1" hangingPunct="1"/>
            <a:r>
              <a:rPr kumimoji="1" lang="en-US" altLang="ko-KR"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pt* : pseudo-terminal</a:t>
            </a:r>
          </a:p>
        </p:txBody>
      </p:sp>
      <p:cxnSp>
        <p:nvCxnSpPr>
          <p:cNvPr id="765958" name="AutoShape 6"/>
          <p:cNvCxnSpPr>
            <a:cxnSpLocks noChangeShapeType="1"/>
          </p:cNvCxnSpPr>
          <p:nvPr/>
        </p:nvCxnSpPr>
        <p:spPr bwMode="auto">
          <a:xfrm>
            <a:off x="8653463" y="3187700"/>
            <a:ext cx="76200" cy="1384300"/>
          </a:xfrm>
          <a:prstGeom prst="bentConnector3">
            <a:avLst>
              <a:gd name="adj1" fmla="val 400000"/>
            </a:avLst>
          </a:prstGeom>
          <a:noFill/>
          <a:ln w="6350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65959" name="AutoShape 7"/>
          <p:cNvSpPr>
            <a:spLocks noChangeArrowheads="1"/>
          </p:cNvSpPr>
          <p:nvPr/>
        </p:nvSpPr>
        <p:spPr bwMode="auto">
          <a:xfrm rot="5410074">
            <a:off x="1809062" y="5255966"/>
            <a:ext cx="451751" cy="543827"/>
          </a:xfrm>
          <a:custGeom>
            <a:avLst/>
            <a:gdLst>
              <a:gd name="G0" fmla="+- 9257 0 0"/>
              <a:gd name="G1" fmla="+- 15429 0 0"/>
              <a:gd name="G2" fmla="+- 9257 0 0"/>
              <a:gd name="G3" fmla="*/ 9257 1 2"/>
              <a:gd name="G4" fmla="+- G3 10800 0"/>
              <a:gd name="G5" fmla="+- 21600 9257 15429"/>
              <a:gd name="G6" fmla="+- 15429 9257 0"/>
              <a:gd name="G7" fmla="*/ G6 1 2"/>
              <a:gd name="G8" fmla="*/ 15429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5429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9257 h 21600"/>
              <a:gd name="T4" fmla="*/ 0 w 21600"/>
              <a:gd name="T5" fmla="*/ 21600 h 21600"/>
              <a:gd name="T6" fmla="*/ 7715 w 21600"/>
              <a:gd name="T7" fmla="*/ 21600 h 21600"/>
              <a:gd name="T8" fmla="*/ 15429 w 21600"/>
              <a:gd name="T9" fmla="*/ 17280 h 21600"/>
              <a:gd name="T10" fmla="*/ 21600 w 21600"/>
              <a:gd name="T11" fmla="*/ 925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5428" y="9257"/>
                </a:lnTo>
                <a:lnTo>
                  <a:pt x="15428" y="21599"/>
                </a:lnTo>
                <a:lnTo>
                  <a:pt x="0" y="21599"/>
                </a:lnTo>
                <a:lnTo>
                  <a:pt x="0" y="21600"/>
                </a:lnTo>
                <a:lnTo>
                  <a:pt x="15429" y="2160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0213F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65960" name="Rectangle 8"/>
          <p:cNvSpPr>
            <a:spLocks noChangeArrowheads="1"/>
          </p:cNvSpPr>
          <p:nvPr/>
        </p:nvSpPr>
        <p:spPr bwMode="auto">
          <a:xfrm>
            <a:off x="1663229" y="4149080"/>
            <a:ext cx="244475" cy="1152128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65961" name="Rectangle 9"/>
          <p:cNvSpPr>
            <a:spLocks noChangeArrowheads="1"/>
          </p:cNvSpPr>
          <p:nvPr/>
        </p:nvSpPr>
        <p:spPr bwMode="auto">
          <a:xfrm>
            <a:off x="2417763" y="5586413"/>
            <a:ext cx="4984750" cy="2857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latinLnBrk="1" hangingPunct="1"/>
            <a:r>
              <a:rPr kumimoji="1" lang="ko-KR" altLang="en-US" sz="1400" b="1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파일 관련 정보 중 첫 문자인 </a:t>
            </a:r>
            <a:r>
              <a:rPr kumimoji="1" lang="en-US" altLang="ko-KR" sz="1400" b="1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C</a:t>
            </a:r>
            <a:r>
              <a:rPr kumimoji="1" lang="ko-KR" altLang="en-US" sz="1400" b="1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는 </a:t>
            </a:r>
            <a:r>
              <a:rPr kumimoji="1" lang="en-US" altLang="ko-KR" sz="1400" b="1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char device</a:t>
            </a:r>
            <a:r>
              <a:rPr kumimoji="1" lang="ko-KR" altLang="en-US" sz="1400" b="1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를 의미</a:t>
            </a:r>
            <a:endParaRPr kumimoji="1" lang="en-US" altLang="ko-KR" sz="1400" b="1">
              <a:solidFill>
                <a:schemeClr val="folHlin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Block Device(</a:t>
            </a:r>
            <a:r>
              <a:rPr lang="ko-KR" altLang="en-US" dirty="0">
                <a:ea typeface="굴림" pitchFamily="50" charset="-127"/>
              </a:rPr>
              <a:t>블록 디바이스)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30178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dirty="0">
                <a:ea typeface="굴림" pitchFamily="50" charset="-127"/>
              </a:rPr>
              <a:t>Block device </a:t>
            </a:r>
            <a:r>
              <a:rPr lang="ko-KR" altLang="en-US" dirty="0">
                <a:ea typeface="굴림" pitchFamily="50" charset="-127"/>
              </a:rPr>
              <a:t>특징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pitchFamily="50" charset="-127"/>
              </a:rPr>
              <a:t>random access </a:t>
            </a:r>
            <a:r>
              <a:rPr lang="ko-KR" altLang="en-US" dirty="0">
                <a:ea typeface="굴림" pitchFamily="50" charset="-127"/>
              </a:rPr>
              <a:t>가능</a:t>
            </a:r>
          </a:p>
          <a:p>
            <a:pPr lvl="1">
              <a:lnSpc>
                <a:spcPct val="90000"/>
              </a:lnSpc>
            </a:pPr>
            <a:r>
              <a:rPr lang="ko-KR" altLang="en-US" dirty="0">
                <a:ea typeface="굴림" pitchFamily="50" charset="-127"/>
              </a:rPr>
              <a:t>블록 단위의 입출력이 가능한 장치</a:t>
            </a:r>
          </a:p>
          <a:p>
            <a:pPr lvl="1">
              <a:lnSpc>
                <a:spcPct val="90000"/>
              </a:lnSpc>
            </a:pPr>
            <a:r>
              <a:rPr lang="ko-KR" altLang="en-US" dirty="0" err="1">
                <a:ea typeface="굴림" pitchFamily="50" charset="-127"/>
              </a:rPr>
              <a:t>버퍼캐쉬에</a:t>
            </a:r>
            <a:r>
              <a:rPr lang="ko-KR" altLang="en-US" dirty="0">
                <a:ea typeface="굴림" pitchFamily="50" charset="-127"/>
              </a:rPr>
              <a:t> 의한 내부 장치 표현</a:t>
            </a:r>
          </a:p>
          <a:p>
            <a:pPr lvl="1">
              <a:lnSpc>
                <a:spcPct val="90000"/>
              </a:lnSpc>
            </a:pPr>
            <a:r>
              <a:rPr lang="ko-KR" altLang="en-US" dirty="0">
                <a:ea typeface="굴림" pitchFamily="50" charset="-127"/>
              </a:rPr>
              <a:t>파일 시스템에 의해 </a:t>
            </a:r>
            <a:r>
              <a:rPr lang="en-US" altLang="ko-KR" dirty="0">
                <a:ea typeface="굴림" pitchFamily="50" charset="-127"/>
              </a:rPr>
              <a:t>mount </a:t>
            </a:r>
            <a:r>
              <a:rPr lang="ko-KR" altLang="en-US" dirty="0">
                <a:ea typeface="굴림" pitchFamily="50" charset="-127"/>
              </a:rPr>
              <a:t>되어 관리되는 장치</a:t>
            </a:r>
          </a:p>
          <a:p>
            <a:pPr lvl="1">
              <a:lnSpc>
                <a:spcPct val="90000"/>
              </a:lnSpc>
            </a:pPr>
            <a:r>
              <a:rPr lang="ko-KR" altLang="en-US" dirty="0">
                <a:ea typeface="굴림" pitchFamily="50" charset="-127"/>
              </a:rPr>
              <a:t>디스크, </a:t>
            </a:r>
            <a:r>
              <a:rPr lang="en-US" altLang="ko-KR" dirty="0">
                <a:ea typeface="굴림" pitchFamily="50" charset="-127"/>
              </a:rPr>
              <a:t>Ram Disk, CD-ROM </a:t>
            </a:r>
            <a:r>
              <a:rPr lang="ko-KR" altLang="en-US" dirty="0">
                <a:ea typeface="굴림" pitchFamily="50" charset="-127"/>
              </a:rPr>
              <a:t>등</a:t>
            </a:r>
          </a:p>
          <a:p>
            <a:pPr lvl="1">
              <a:lnSpc>
                <a:spcPct val="90000"/>
              </a:lnSpc>
            </a:pPr>
            <a:endParaRPr lang="en-US" altLang="ko-KR" dirty="0">
              <a:ea typeface="굴림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dirty="0" err="1">
                <a:ea typeface="굴림" pitchFamily="50" charset="-127"/>
              </a:rPr>
              <a:t>리눅스에서의</a:t>
            </a:r>
            <a:r>
              <a:rPr lang="ko-KR" altLang="en-US" dirty="0">
                <a:ea typeface="굴림" pitchFamily="50" charset="-127"/>
              </a:rPr>
              <a:t> </a:t>
            </a:r>
            <a:r>
              <a:rPr lang="en-US" altLang="ko-KR" dirty="0">
                <a:ea typeface="굴림" pitchFamily="50" charset="-127"/>
              </a:rPr>
              <a:t>Block device</a:t>
            </a:r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D1D7-6B7A-4F24-AF4C-B055A732EF63}" type="slidenum">
              <a:rPr lang="ko-KR" altLang="en-US"/>
              <a:pPr/>
              <a:t>7</a:t>
            </a:fld>
            <a:endParaRPr lang="ko-KR" altLang="en-US" sz="180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682625" y="4391025"/>
            <a:ext cx="7924800" cy="1170181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63" tIns="46032" rIns="92063" bIns="46032" anchorCtr="1">
            <a:spAutoFit/>
          </a:bodyPr>
          <a:lstStyle/>
          <a:p>
            <a:pPr algn="l" eaLnBrk="1" latinLnBrk="1" hangingPunct="1"/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brw-------   1 root     floppy     2,   0 May  6  1998 fd0</a:t>
            </a:r>
          </a:p>
          <a:p>
            <a:pPr algn="l" eaLnBrk="1" latinLnBrk="1" hangingPunct="1"/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brw-rw----   1 root     disk       3,   0 May  6  1998 hda</a:t>
            </a:r>
          </a:p>
          <a:p>
            <a:pPr algn="l" eaLnBrk="1" latinLnBrk="1" hangingPunct="1"/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brw-rw----   1 root     disk       3,   1 May  6  1998 hda1</a:t>
            </a:r>
          </a:p>
          <a:p>
            <a:pPr algn="l" eaLnBrk="1" latinLnBrk="1" hangingPunct="1"/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brw-rw----   1 root     disk       8,   0 May  6  1998 sda</a:t>
            </a:r>
          </a:p>
          <a:p>
            <a:pPr algn="l" eaLnBrk="1" latinLnBrk="1" hangingPunct="1"/>
            <a:r>
              <a:rPr kumimoji="1" lang="en-US" altLang="ko-KR" sz="14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brw-rw----   1 root     disk       8,   1 May  6  1998 sda1</a:t>
            </a:r>
          </a:p>
        </p:txBody>
      </p:sp>
      <p:sp>
        <p:nvSpPr>
          <p:cNvPr id="766981" name="Text Box 5"/>
          <p:cNvSpPr txBox="1">
            <a:spLocks noChangeArrowheads="1"/>
          </p:cNvSpPr>
          <p:nvPr/>
        </p:nvSpPr>
        <p:spPr bwMode="auto">
          <a:xfrm>
            <a:off x="6140450" y="3402013"/>
            <a:ext cx="2209800" cy="831850"/>
          </a:xfrm>
          <a:prstGeom prst="rect">
            <a:avLst/>
          </a:prstGeom>
          <a:solidFill>
            <a:srgbClr val="FFFF99"/>
          </a:solidFill>
          <a:ln w="6350" cap="sq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63" tIns="46032" rIns="92063" bIns="46032" anchorCtr="1">
            <a:spAutoFit/>
          </a:bodyPr>
          <a:lstStyle/>
          <a:p>
            <a:pPr algn="l" eaLnBrk="1" latinLnBrk="1" hangingPunct="1"/>
            <a:r>
              <a:rPr kumimoji="1"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fd*  : Floppy disk</a:t>
            </a:r>
          </a:p>
          <a:p>
            <a:pPr algn="l" eaLnBrk="1" latinLnBrk="1" hangingPunct="1"/>
            <a:r>
              <a:rPr kumimoji="1"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Hd* : Hard disk</a:t>
            </a:r>
          </a:p>
          <a:p>
            <a:pPr algn="l" eaLnBrk="1" latinLnBrk="1" hangingPunct="1"/>
            <a:r>
              <a:rPr kumimoji="1"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sda : SCSI disk</a:t>
            </a:r>
          </a:p>
        </p:txBody>
      </p:sp>
      <p:cxnSp>
        <p:nvCxnSpPr>
          <p:cNvPr id="766982" name="AutoShape 6"/>
          <p:cNvCxnSpPr>
            <a:cxnSpLocks noChangeShapeType="1"/>
            <a:stCxn id="766981" idx="3"/>
            <a:endCxn id="766980" idx="3"/>
          </p:cNvCxnSpPr>
          <p:nvPr/>
        </p:nvCxnSpPr>
        <p:spPr bwMode="auto">
          <a:xfrm>
            <a:off x="8350250" y="3817938"/>
            <a:ext cx="257175" cy="1158178"/>
          </a:xfrm>
          <a:prstGeom prst="bentConnector3">
            <a:avLst>
              <a:gd name="adj1" fmla="val 188889"/>
            </a:avLst>
          </a:prstGeom>
          <a:noFill/>
          <a:ln w="6350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66984" name="AutoShape 8"/>
          <p:cNvSpPr>
            <a:spLocks noChangeArrowheads="1"/>
          </p:cNvSpPr>
          <p:nvPr/>
        </p:nvSpPr>
        <p:spPr bwMode="auto">
          <a:xfrm rot="5410074">
            <a:off x="1716888" y="5716311"/>
            <a:ext cx="304800" cy="642921"/>
          </a:xfrm>
          <a:custGeom>
            <a:avLst/>
            <a:gdLst>
              <a:gd name="G0" fmla="+- 9257 0 0"/>
              <a:gd name="G1" fmla="+- 15429 0 0"/>
              <a:gd name="G2" fmla="+- 9257 0 0"/>
              <a:gd name="G3" fmla="*/ 9257 1 2"/>
              <a:gd name="G4" fmla="+- G3 10800 0"/>
              <a:gd name="G5" fmla="+- 21600 9257 15429"/>
              <a:gd name="G6" fmla="+- 15429 9257 0"/>
              <a:gd name="G7" fmla="*/ G6 1 2"/>
              <a:gd name="G8" fmla="*/ 15429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5429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9257 h 21600"/>
              <a:gd name="T4" fmla="*/ 0 w 21600"/>
              <a:gd name="T5" fmla="*/ 21600 h 21600"/>
              <a:gd name="T6" fmla="*/ 7715 w 21600"/>
              <a:gd name="T7" fmla="*/ 21600 h 21600"/>
              <a:gd name="T8" fmla="*/ 15429 w 21600"/>
              <a:gd name="T9" fmla="*/ 17280 h 21600"/>
              <a:gd name="T10" fmla="*/ 21600 w 21600"/>
              <a:gd name="T11" fmla="*/ 925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5428" y="9257"/>
                </a:lnTo>
                <a:lnTo>
                  <a:pt x="15428" y="21599"/>
                </a:lnTo>
                <a:lnTo>
                  <a:pt x="0" y="21599"/>
                </a:lnTo>
                <a:lnTo>
                  <a:pt x="0" y="21600"/>
                </a:lnTo>
                <a:lnTo>
                  <a:pt x="15429" y="2160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0213F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66985" name="Rectangle 9"/>
          <p:cNvSpPr>
            <a:spLocks noChangeArrowheads="1"/>
          </p:cNvSpPr>
          <p:nvPr/>
        </p:nvSpPr>
        <p:spPr bwMode="auto">
          <a:xfrm>
            <a:off x="2301875" y="6022975"/>
            <a:ext cx="4984750" cy="2857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latinLnBrk="1" hangingPunct="1"/>
            <a:r>
              <a:rPr kumimoji="1" lang="ko-KR" altLang="en-US" sz="1400" b="1" dirty="0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파일 관련 정보 중 첫 문자인 </a:t>
            </a:r>
            <a:r>
              <a:rPr kumimoji="1" lang="en-US" altLang="ko-KR" sz="1400" b="1" dirty="0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b</a:t>
            </a:r>
            <a:r>
              <a:rPr kumimoji="1" lang="ko-KR" altLang="en-US" sz="1400" b="1" dirty="0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는 </a:t>
            </a:r>
            <a:r>
              <a:rPr kumimoji="1" lang="en-US" altLang="ko-KR" sz="1400" b="1" dirty="0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block device</a:t>
            </a:r>
            <a:r>
              <a:rPr kumimoji="1" lang="ko-KR" altLang="en-US" sz="1400" b="1" dirty="0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를 의미</a:t>
            </a:r>
            <a:endParaRPr kumimoji="1" lang="en-US" altLang="ko-KR" sz="1400" b="1" dirty="0">
              <a:solidFill>
                <a:schemeClr val="folHlin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66986" name="Rectangle 10"/>
          <p:cNvSpPr>
            <a:spLocks noChangeArrowheads="1"/>
          </p:cNvSpPr>
          <p:nvPr/>
        </p:nvSpPr>
        <p:spPr bwMode="auto">
          <a:xfrm>
            <a:off x="1403648" y="4273550"/>
            <a:ext cx="244475" cy="15621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506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>
                <a:ea typeface="굴림" pitchFamily="50" charset="-127"/>
              </a:rPr>
              <a:t>Network Device(</a:t>
            </a:r>
            <a:r>
              <a:rPr lang="ko-KR" altLang="en-US">
                <a:ea typeface="굴림" pitchFamily="50" charset="-127"/>
              </a:rPr>
              <a:t>네트워크 디바이스)</a:t>
            </a:r>
          </a:p>
        </p:txBody>
      </p:sp>
      <p:sp>
        <p:nvSpPr>
          <p:cNvPr id="874507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Network device </a:t>
            </a:r>
            <a:r>
              <a:rPr lang="ko-KR" altLang="en-US">
                <a:ea typeface="굴림" pitchFamily="50" charset="-127"/>
              </a:rPr>
              <a:t>특징</a:t>
            </a:r>
          </a:p>
          <a:p>
            <a:pPr lvl="1"/>
            <a:r>
              <a:rPr lang="ko-KR" altLang="en-US">
                <a:ea typeface="굴림" pitchFamily="50" charset="-127"/>
              </a:rPr>
              <a:t>대응하는 장치파일이 없음</a:t>
            </a:r>
          </a:p>
          <a:p>
            <a:pPr lvl="1"/>
            <a:r>
              <a:rPr lang="ko-KR" altLang="en-US">
                <a:ea typeface="굴림" pitchFamily="50" charset="-127"/>
              </a:rPr>
              <a:t>네트워크 통신을 통해 패킷을 송수신할 수 있는 장치</a:t>
            </a:r>
          </a:p>
          <a:p>
            <a:pPr lvl="1"/>
            <a:r>
              <a:rPr lang="ko-KR" altLang="en-US">
                <a:ea typeface="굴림" pitchFamily="50" charset="-127"/>
              </a:rPr>
              <a:t>응용프로그램과의 통신은 표준 파일 시스템관련 콜 대신 </a:t>
            </a:r>
            <a:r>
              <a:rPr lang="en-US" altLang="ko-KR">
                <a:ea typeface="굴림" pitchFamily="50" charset="-127"/>
              </a:rPr>
              <a:t>socket(), bind() </a:t>
            </a:r>
            <a:r>
              <a:rPr lang="ko-KR" altLang="en-US">
                <a:ea typeface="굴림" pitchFamily="50" charset="-127"/>
              </a:rPr>
              <a:t>등의 시스템 콜 사용</a:t>
            </a:r>
          </a:p>
          <a:p>
            <a:pPr lvl="1"/>
            <a:r>
              <a:rPr lang="ko-KR" altLang="en-US"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</a:rPr>
              <a:t>Etherent, PPP, ATM, ISDN </a:t>
            </a:r>
            <a:r>
              <a:rPr lang="ko-KR" altLang="en-US">
                <a:ea typeface="굴림" pitchFamily="50" charset="-127"/>
              </a:rPr>
              <a:t>등이 있음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7F23-ECC4-4355-9713-635E79C23D39}" type="slidenum">
              <a:rPr lang="ko-KR" altLang="en-US"/>
              <a:pPr/>
              <a:t>8</a:t>
            </a:fld>
            <a:endParaRPr lang="ko-KR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Major &amp; Minor Number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29432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ko-KR" dirty="0">
                <a:ea typeface="굴림" pitchFamily="50" charset="-127"/>
              </a:rPr>
              <a:t>Major number(</a:t>
            </a:r>
            <a:r>
              <a:rPr lang="ko-KR" altLang="en-US" dirty="0" err="1">
                <a:ea typeface="굴림" pitchFamily="50" charset="-127"/>
              </a:rPr>
              <a:t>주번호</a:t>
            </a:r>
            <a:r>
              <a:rPr lang="ko-KR" altLang="en-US" dirty="0">
                <a:ea typeface="굴림" pitchFamily="50" charset="-127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ko-KR" altLang="en-US" dirty="0" err="1">
                <a:ea typeface="굴림" pitchFamily="50" charset="-127"/>
              </a:rPr>
              <a:t>커널에서</a:t>
            </a:r>
            <a:r>
              <a:rPr lang="ko-KR" altLang="en-US" dirty="0">
                <a:ea typeface="굴림" pitchFamily="50" charset="-127"/>
              </a:rPr>
              <a:t> 디바이스 드라이버를 구분/연결하는데 사용</a:t>
            </a:r>
            <a:endParaRPr lang="en-US" altLang="ko-KR" dirty="0">
              <a:ea typeface="굴림" pitchFamily="50" charset="-127"/>
            </a:endParaRPr>
          </a:p>
          <a:p>
            <a:pPr lvl="1">
              <a:lnSpc>
                <a:spcPct val="90000"/>
              </a:lnSpc>
            </a:pPr>
            <a:r>
              <a:rPr lang="ko-KR" altLang="en-US" dirty="0">
                <a:ea typeface="굴림" pitchFamily="50" charset="-127"/>
              </a:rPr>
              <a:t>같은 </a:t>
            </a:r>
            <a:r>
              <a:rPr lang="en-US" altLang="ko-KR" dirty="0">
                <a:ea typeface="굴림" pitchFamily="50" charset="-127"/>
              </a:rPr>
              <a:t>Device</a:t>
            </a:r>
            <a:r>
              <a:rPr lang="ko-KR" altLang="en-US" dirty="0">
                <a:ea typeface="굴림" pitchFamily="50" charset="-127"/>
              </a:rPr>
              <a:t>의 종류를 지칭, 1</a:t>
            </a:r>
            <a:r>
              <a:rPr lang="en-US" altLang="ko-KR" dirty="0">
                <a:ea typeface="굴림" pitchFamily="50" charset="-127"/>
              </a:rPr>
              <a:t>Byte (0~255</a:t>
            </a:r>
            <a:r>
              <a:rPr lang="ko-KR" altLang="en-US" dirty="0">
                <a:ea typeface="굴림" pitchFamily="50" charset="-127"/>
              </a:rPr>
              <a:t>사이의 값)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pitchFamily="50" charset="-127"/>
              </a:rPr>
              <a:t>Minor number(</a:t>
            </a:r>
            <a:r>
              <a:rPr lang="ko-KR" altLang="en-US" dirty="0" err="1">
                <a:ea typeface="굴림" pitchFamily="50" charset="-127"/>
              </a:rPr>
              <a:t>부번호</a:t>
            </a:r>
            <a:r>
              <a:rPr lang="ko-KR" altLang="en-US" dirty="0">
                <a:ea typeface="굴림" pitchFamily="50" charset="-127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ko-KR" altLang="en-US" dirty="0">
                <a:ea typeface="굴림" pitchFamily="50" charset="-127"/>
              </a:rPr>
              <a:t>디바이스 드라이버 내에서 장치를 구분하기 위해 사용</a:t>
            </a:r>
          </a:p>
          <a:p>
            <a:pPr lvl="1">
              <a:lnSpc>
                <a:spcPct val="90000"/>
              </a:lnSpc>
            </a:pPr>
            <a:r>
              <a:rPr lang="ko-KR" altLang="en-US" dirty="0">
                <a:ea typeface="굴림" pitchFamily="50" charset="-127"/>
              </a:rPr>
              <a:t>각 </a:t>
            </a:r>
            <a:r>
              <a:rPr lang="en-US" altLang="ko-KR" dirty="0">
                <a:ea typeface="굴림" pitchFamily="50" charset="-127"/>
              </a:rPr>
              <a:t>Device</a:t>
            </a:r>
            <a:r>
              <a:rPr lang="ko-KR" altLang="en-US" dirty="0">
                <a:ea typeface="굴림" pitchFamily="50" charset="-127"/>
              </a:rPr>
              <a:t>의 부가적인 정보를 나타냄, 2</a:t>
            </a:r>
            <a:r>
              <a:rPr lang="en-US" altLang="ko-KR" dirty="0">
                <a:ea typeface="굴림" pitchFamily="50" charset="-127"/>
              </a:rPr>
              <a:t>Byte (</a:t>
            </a:r>
            <a:r>
              <a:rPr lang="ko-KR" altLang="en-US" dirty="0" err="1">
                <a:ea typeface="굴림" pitchFamily="50" charset="-127"/>
              </a:rPr>
              <a:t>부번호</a:t>
            </a:r>
            <a:r>
              <a:rPr lang="ko-KR" altLang="en-US" dirty="0">
                <a:ea typeface="굴림" pitchFamily="50" charset="-127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ko-KR" altLang="en-US" dirty="0">
                <a:ea typeface="굴림" pitchFamily="50" charset="-127"/>
              </a:rPr>
              <a:t>하나의 디바이스 드라이버가 여러 개의 디바이스 제어 가능</a:t>
            </a:r>
          </a:p>
          <a:p>
            <a:pPr>
              <a:lnSpc>
                <a:spcPct val="90000"/>
              </a:lnSpc>
            </a:pPr>
            <a:r>
              <a:rPr lang="ko-KR" altLang="en-US" dirty="0">
                <a:ea typeface="굴림" pitchFamily="50" charset="-127"/>
              </a:rPr>
              <a:t>$ </a:t>
            </a:r>
            <a:r>
              <a:rPr lang="en-US" altLang="ko-KR" dirty="0" err="1">
                <a:ea typeface="굴림" pitchFamily="50" charset="-127"/>
              </a:rPr>
              <a:t>ls</a:t>
            </a:r>
            <a:r>
              <a:rPr lang="en-US" altLang="ko-KR" dirty="0">
                <a:ea typeface="굴림" pitchFamily="50" charset="-127"/>
              </a:rPr>
              <a:t> -al /dev/</a:t>
            </a:r>
            <a:r>
              <a:rPr lang="en-US" altLang="ko-KR" dirty="0" err="1">
                <a:ea typeface="굴림" pitchFamily="50" charset="-127"/>
              </a:rPr>
              <a:t>hda</a:t>
            </a:r>
            <a:r>
              <a:rPr lang="en-US" altLang="ko-KR" dirty="0">
                <a:ea typeface="굴림" pitchFamily="50" charset="-127"/>
              </a:rPr>
              <a:t>*</a:t>
            </a:r>
          </a:p>
        </p:txBody>
      </p:sp>
      <p:sp>
        <p:nvSpPr>
          <p:cNvPr id="11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776A-67FD-4E1C-BD6C-4B0A3E3E4111}" type="slidenum">
              <a:rPr lang="ko-KR" altLang="en-US"/>
              <a:pPr/>
              <a:t>9</a:t>
            </a:fld>
            <a:endParaRPr lang="ko-KR" altLang="en-US" sz="1800"/>
          </a:p>
        </p:txBody>
      </p:sp>
      <p:sp>
        <p:nvSpPr>
          <p:cNvPr id="768004" name="Text Box 4"/>
          <p:cNvSpPr txBox="1">
            <a:spLocks noChangeArrowheads="1"/>
          </p:cNvSpPr>
          <p:nvPr/>
        </p:nvSpPr>
        <p:spPr bwMode="auto">
          <a:xfrm>
            <a:off x="792163" y="4389438"/>
            <a:ext cx="8042275" cy="13668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63" tIns="46032" rIns="92063" bIns="46032">
            <a:spAutoFit/>
          </a:bodyPr>
          <a:lstStyle/>
          <a:p>
            <a:pPr lvl="1" algn="l" eaLnBrk="1" hangingPunct="1"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8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brw-rw----   1 root     disk         May  6  1998 hda</a:t>
            </a:r>
          </a:p>
          <a:p>
            <a:pPr lvl="1" algn="l" eaLnBrk="1" hangingPunct="1"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8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brw-rw----   1 root     disk 	       May  6  1998 hda1</a:t>
            </a:r>
          </a:p>
          <a:p>
            <a:pPr lvl="1" algn="l" eaLnBrk="1" hangingPunct="1"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8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brw-rw----   1 root     disk         May  6  1998 hda2</a:t>
            </a:r>
          </a:p>
          <a:p>
            <a:pPr lvl="1" algn="l" eaLnBrk="1" hangingPunct="1"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sz="1800">
                <a:solidFill>
                  <a:schemeClr val="tx1"/>
                </a:solidFill>
                <a:latin typeface="Courier New" pitchFamily="49" charset="0"/>
                <a:ea typeface="굴림" pitchFamily="50" charset="-127"/>
              </a:rPr>
              <a:t>brw-rw----   1 root     disk         May  6  1998 hda3</a:t>
            </a:r>
          </a:p>
        </p:txBody>
      </p:sp>
      <p:sp>
        <p:nvSpPr>
          <p:cNvPr id="768005" name="Text Box 5"/>
          <p:cNvSpPr txBox="1">
            <a:spLocks noChangeArrowheads="1"/>
          </p:cNvSpPr>
          <p:nvPr/>
        </p:nvSpPr>
        <p:spPr bwMode="auto">
          <a:xfrm>
            <a:off x="5545138" y="4449763"/>
            <a:ext cx="392112" cy="1190625"/>
          </a:xfrm>
          <a:prstGeom prst="rect">
            <a:avLst/>
          </a:prstGeom>
          <a:solidFill>
            <a:srgbClr val="FFCCFF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63" tIns="46032" rIns="92063" bIns="46032">
            <a:spAutoFit/>
          </a:bodyPr>
          <a:lstStyle/>
          <a:p>
            <a:pPr algn="l" eaLnBrk="1" latinLnBrk="1" hangingPunct="1"/>
            <a:r>
              <a:rPr kumimoji="1" lang="ko-KR" altLang="en-US" sz="18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1,</a:t>
            </a:r>
          </a:p>
          <a:p>
            <a:pPr algn="l" eaLnBrk="1" latinLnBrk="1" hangingPunct="1"/>
            <a:r>
              <a:rPr kumimoji="1" lang="ko-KR" altLang="en-US" sz="18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1,</a:t>
            </a:r>
          </a:p>
          <a:p>
            <a:pPr algn="l" eaLnBrk="1" latinLnBrk="1" hangingPunct="1"/>
            <a:r>
              <a:rPr kumimoji="1" lang="ko-KR" altLang="en-US" sz="18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1,</a:t>
            </a:r>
          </a:p>
          <a:p>
            <a:pPr algn="l" eaLnBrk="1" latinLnBrk="1" hangingPunct="1"/>
            <a:r>
              <a:rPr kumimoji="1" lang="ko-KR" altLang="en-US" sz="18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1,</a:t>
            </a:r>
          </a:p>
        </p:txBody>
      </p:sp>
      <p:sp>
        <p:nvSpPr>
          <p:cNvPr id="768006" name="Text Box 6"/>
          <p:cNvSpPr txBox="1">
            <a:spLocks noChangeArrowheads="1"/>
          </p:cNvSpPr>
          <p:nvPr/>
        </p:nvSpPr>
        <p:spPr bwMode="auto">
          <a:xfrm>
            <a:off x="6026150" y="4438650"/>
            <a:ext cx="315913" cy="1190625"/>
          </a:xfrm>
          <a:prstGeom prst="rect">
            <a:avLst/>
          </a:prstGeom>
          <a:solidFill>
            <a:srgbClr val="FFCC99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63" tIns="46032" rIns="92063" bIns="46032">
            <a:spAutoFit/>
          </a:bodyPr>
          <a:lstStyle/>
          <a:p>
            <a:pPr algn="l" eaLnBrk="1" latinLnBrk="1" hangingPunct="1"/>
            <a:r>
              <a:rPr kumimoji="1" lang="ko-KR" altLang="en-US" sz="18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0</a:t>
            </a:r>
          </a:p>
          <a:p>
            <a:pPr algn="l" eaLnBrk="1" latinLnBrk="1" hangingPunct="1"/>
            <a:r>
              <a:rPr kumimoji="1" lang="ko-KR" altLang="en-US" sz="18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</a:t>
            </a:r>
          </a:p>
          <a:p>
            <a:pPr algn="l" eaLnBrk="1" latinLnBrk="1" hangingPunct="1"/>
            <a:r>
              <a:rPr kumimoji="1" lang="ko-KR" altLang="en-US" sz="18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</a:t>
            </a:r>
          </a:p>
          <a:p>
            <a:pPr algn="l" eaLnBrk="1" latinLnBrk="1" hangingPunct="1"/>
            <a:r>
              <a:rPr kumimoji="1" lang="ko-KR" altLang="en-US" sz="18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</a:t>
            </a:r>
          </a:p>
        </p:txBody>
      </p:sp>
      <p:sp>
        <p:nvSpPr>
          <p:cNvPr id="768007" name="Rectangle 7"/>
          <p:cNvSpPr>
            <a:spLocks noChangeArrowheads="1"/>
          </p:cNvSpPr>
          <p:nvPr/>
        </p:nvSpPr>
        <p:spPr bwMode="auto">
          <a:xfrm>
            <a:off x="5581650" y="4329113"/>
            <a:ext cx="244475" cy="15621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68012" name="Rectangle 12"/>
          <p:cNvSpPr>
            <a:spLocks noChangeArrowheads="1"/>
          </p:cNvSpPr>
          <p:nvPr/>
        </p:nvSpPr>
        <p:spPr bwMode="auto">
          <a:xfrm>
            <a:off x="6045200" y="4337050"/>
            <a:ext cx="244475" cy="15621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68013" name="Rectangle 13"/>
          <p:cNvSpPr>
            <a:spLocks noChangeArrowheads="1"/>
          </p:cNvSpPr>
          <p:nvPr/>
        </p:nvSpPr>
        <p:spPr bwMode="auto">
          <a:xfrm>
            <a:off x="5086350" y="5970588"/>
            <a:ext cx="785813" cy="2857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latinLnBrk="1" hangingPunct="1"/>
            <a:r>
              <a:rPr kumimoji="1" lang="ko-KR" altLang="en-US" b="1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주번호</a:t>
            </a:r>
            <a:endParaRPr kumimoji="1" lang="en-US" altLang="ko-KR" b="1">
              <a:solidFill>
                <a:schemeClr val="folHlin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68014" name="Rectangle 14"/>
          <p:cNvSpPr>
            <a:spLocks noChangeArrowheads="1"/>
          </p:cNvSpPr>
          <p:nvPr/>
        </p:nvSpPr>
        <p:spPr bwMode="auto">
          <a:xfrm>
            <a:off x="6013450" y="5991225"/>
            <a:ext cx="806450" cy="2857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latinLnBrk="1" hangingPunct="1"/>
            <a:r>
              <a:rPr kumimoji="1" lang="ko-KR" altLang="en-US" b="1">
                <a:solidFill>
                  <a:schemeClr val="folHlink"/>
                </a:solidFill>
                <a:latin typeface="굴림" pitchFamily="50" charset="-127"/>
                <a:ea typeface="굴림" pitchFamily="50" charset="-127"/>
              </a:rPr>
              <a:t>부번호</a:t>
            </a:r>
            <a:endParaRPr kumimoji="1" lang="en-US" altLang="ko-KR" b="1">
              <a:solidFill>
                <a:schemeClr val="folHlin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1529</Words>
  <Application>Microsoft Office PowerPoint</Application>
  <PresentationFormat>화면 슬라이드 쇼(4:3)</PresentationFormat>
  <Paragraphs>398</Paragraphs>
  <Slides>23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흐름</vt:lpstr>
      <vt:lpstr>망고100 보드로 놀아보자 -13</vt:lpstr>
      <vt:lpstr>디바이스 드라이버 개요</vt:lpstr>
      <vt:lpstr>디바이스 드라이버 형태</vt:lpstr>
      <vt:lpstr>리눅스 디바이스 드라이버</vt:lpstr>
      <vt:lpstr>리눅스 디바이스 드라이버(2)</vt:lpstr>
      <vt:lpstr>Char Device(문자 디바이스)</vt:lpstr>
      <vt:lpstr>Block Device(블록 디바이스)</vt:lpstr>
      <vt:lpstr>Network Device(네트워크 디바이스)</vt:lpstr>
      <vt:lpstr>Major &amp; Minor Number</vt:lpstr>
      <vt:lpstr>디바이스 드라이버 구조</vt:lpstr>
      <vt:lpstr>커널 소스 트리 </vt:lpstr>
      <vt:lpstr>커널 모듈(kernel Module)</vt:lpstr>
      <vt:lpstr>Linux Device Driver 특성</vt:lpstr>
      <vt:lpstr>커널과 모듈의 링크 개념도</vt:lpstr>
      <vt:lpstr>커널 모듈의 작성</vt:lpstr>
      <vt:lpstr>커널 모듈의 컴파일(커널에포함)</vt:lpstr>
      <vt:lpstr>커널 모듈의 컴파일(Makefile작성)</vt:lpstr>
      <vt:lpstr>module 파일시스템에 포함방법</vt:lpstr>
      <vt:lpstr>module파일시스템에 포함방법 (NFS 로 Mount 하는 방법)</vt:lpstr>
      <vt:lpstr>디바이스 드라이버의 작성방법</vt:lpstr>
      <vt:lpstr>설정 - 드라이버 적재 및 삭제</vt:lpstr>
      <vt:lpstr>디바이스 드라이버 - Etc.</vt:lpstr>
      <vt:lpstr>문자형 디바이스 드라이버 골격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 -13</dc:title>
  <dc:creator>icanjji</dc:creator>
  <cp:lastModifiedBy>icanjji</cp:lastModifiedBy>
  <cp:revision>30</cp:revision>
  <dcterms:created xsi:type="dcterms:W3CDTF">2010-08-25T01:12:16Z</dcterms:created>
  <dcterms:modified xsi:type="dcterms:W3CDTF">2010-08-25T08:58:59Z</dcterms:modified>
</cp:coreProperties>
</file>