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257A-3B23-4C3A-98A0-8E9B49815207}" type="datetimeFigureOut">
              <a:rPr lang="ko-KR" altLang="en-US" smtClean="0"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AA67-528F-45D7-BB28-2FAB5A73927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 </a:t>
            </a:r>
            <a:r>
              <a:rPr lang="en-US" altLang="ko-KR" dirty="0" smtClean="0"/>
              <a:t>-12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설명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877272"/>
            <a:ext cx="4620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http://www.mangoboard.com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Linux </a:t>
            </a:r>
            <a:r>
              <a:rPr lang="ko-KR" altLang="en-US" dirty="0" err="1" smtClean="0">
                <a:ea typeface="굴림" pitchFamily="50" charset="-127"/>
              </a:rPr>
              <a:t>커널</a:t>
            </a:r>
            <a:r>
              <a:rPr lang="ko-KR" altLang="en-US" dirty="0" smtClean="0">
                <a:ea typeface="굴림" pitchFamily="50" charset="-127"/>
              </a:rPr>
              <a:t> 소스 트리 구조 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3568" y="1556792"/>
            <a:ext cx="7667625" cy="4360863"/>
            <a:chOff x="336" y="960"/>
            <a:chExt cx="4830" cy="274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968" y="1368"/>
              <a:ext cx="393" cy="19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 dirty="0" smtClean="0">
                  <a:solidFill>
                    <a:schemeClr val="tx1"/>
                  </a:solidFill>
                  <a:latin typeface="굴림" pitchFamily="50" charset="-127"/>
                </a:rPr>
                <a:t>SRC/</a:t>
              </a:r>
              <a:endParaRPr lang="en-US" altLang="ko-KR" sz="1400" dirty="0">
                <a:solidFill>
                  <a:schemeClr val="tx1"/>
                </a:solidFill>
                <a:latin typeface="굴림" pitchFamily="50" charset="-127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899" y="1205"/>
              <a:ext cx="312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899" y="1183"/>
              <a:ext cx="3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 dirty="0">
                  <a:solidFill>
                    <a:schemeClr val="tx1"/>
                  </a:solidFill>
                  <a:latin typeface="굴림" pitchFamily="50" charset="-127"/>
                </a:rPr>
                <a:t>Doc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010" y="1596"/>
              <a:ext cx="345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10" y="1579"/>
              <a:ext cx="341" cy="19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arch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571" y="1802"/>
              <a:ext cx="478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571" y="1785"/>
              <a:ext cx="4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 i="1">
                  <a:solidFill>
                    <a:schemeClr val="tx1"/>
                  </a:solidFill>
                  <a:latin typeface="굴림" pitchFamily="50" charset="-127"/>
                </a:rPr>
                <a:t>include</a:t>
              </a:r>
              <a:endParaRPr lang="en-US" altLang="ko-KR" sz="1400">
                <a:solidFill>
                  <a:schemeClr val="tx1"/>
                </a:solidFill>
                <a:latin typeface="굴림" pitchFamily="50" charset="-127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2041" y="1802"/>
              <a:ext cx="286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041" y="1785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init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584" y="1781"/>
              <a:ext cx="231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566" y="1765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ko-KR" altLang="en-US" sz="1400">
                  <a:solidFill>
                    <a:schemeClr val="tx1"/>
                  </a:solidFill>
                  <a:latin typeface="굴림" pitchFamily="50" charset="-127"/>
                </a:rPr>
                <a:t> </a:t>
              </a:r>
              <a:r>
                <a:rPr lang="en-US" altLang="ko-KR" sz="1400" i="1">
                  <a:solidFill>
                    <a:schemeClr val="tx1"/>
                  </a:solidFill>
                  <a:latin typeface="굴림" pitchFamily="50" charset="-127"/>
                </a:rPr>
                <a:t>fs</a:t>
              </a:r>
              <a:endParaRPr lang="en-US" altLang="ko-KR" sz="1400">
                <a:solidFill>
                  <a:schemeClr val="tx1"/>
                </a:solidFill>
                <a:latin typeface="굴림" pitchFamily="50" charset="-127"/>
              </a:endParaRP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1381" y="994"/>
              <a:ext cx="479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381" y="977"/>
              <a:ext cx="4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 i="1" dirty="0">
                  <a:solidFill>
                    <a:schemeClr val="tx1"/>
                  </a:solidFill>
                  <a:latin typeface="굴림" pitchFamily="50" charset="-127"/>
                </a:rPr>
                <a:t>kernel</a:t>
              </a: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2041" y="977"/>
              <a:ext cx="286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041" y="960"/>
              <a:ext cx="3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ko-KR" altLang="en-US" sz="1400">
                  <a:solidFill>
                    <a:schemeClr val="tx1"/>
                  </a:solidFill>
                  <a:latin typeface="굴림" pitchFamily="50" charset="-127"/>
                </a:rPr>
                <a:t> </a:t>
              </a: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ipc</a:t>
              </a:r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2571" y="977"/>
              <a:ext cx="286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571" y="96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ko-KR" altLang="en-US" sz="1400">
                  <a:solidFill>
                    <a:schemeClr val="tx1"/>
                  </a:solidFill>
                  <a:latin typeface="굴림" pitchFamily="50" charset="-127"/>
                </a:rPr>
                <a:t> </a:t>
              </a: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lib</a:t>
              </a:r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3049" y="1016"/>
              <a:ext cx="287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027" y="999"/>
              <a:ext cx="3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 i="1" dirty="0">
                  <a:solidFill>
                    <a:schemeClr val="tx1"/>
                  </a:solidFill>
                  <a:latin typeface="굴림" pitchFamily="50" charset="-127"/>
                </a:rPr>
                <a:t>mm</a:t>
              </a: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3313" y="1781"/>
              <a:ext cx="303" cy="1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291" y="1765"/>
              <a:ext cx="3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ko-KR" altLang="en-US" sz="1400">
                  <a:solidFill>
                    <a:schemeClr val="tx1"/>
                  </a:solidFill>
                  <a:latin typeface="굴림" pitchFamily="50" charset="-127"/>
                </a:rPr>
                <a:t> </a:t>
              </a:r>
              <a:r>
                <a:rPr lang="en-US" altLang="ko-KR" sz="1400" i="1">
                  <a:solidFill>
                    <a:schemeClr val="tx1"/>
                  </a:solidFill>
                  <a:latin typeface="굴림" pitchFamily="50" charset="-127"/>
                </a:rPr>
                <a:t>net</a:t>
              </a:r>
              <a:endParaRPr lang="en-US" altLang="ko-KR" sz="1400">
                <a:solidFill>
                  <a:schemeClr val="tx1"/>
                </a:solidFill>
                <a:latin typeface="굴림" pitchFamily="50" charset="-127"/>
              </a:endParaRPr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3616" y="1162"/>
              <a:ext cx="478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616" y="1145"/>
              <a:ext cx="4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 dirty="0">
                  <a:solidFill>
                    <a:schemeClr val="tx1"/>
                  </a:solidFill>
                  <a:latin typeface="굴림" pitchFamily="50" charset="-127"/>
                </a:rPr>
                <a:t>scripts</a:t>
              </a:r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3809" y="1531"/>
              <a:ext cx="478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809" y="1514"/>
              <a:ext cx="438" cy="19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ko-KR" altLang="en-US" sz="1400">
                  <a:solidFill>
                    <a:schemeClr val="tx1"/>
                  </a:solidFill>
                  <a:latin typeface="굴림" pitchFamily="50" charset="-127"/>
                </a:rPr>
                <a:t> </a:t>
              </a: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driver</a:t>
              </a: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 flipV="1">
              <a:off x="1211" y="1329"/>
              <a:ext cx="786" cy="6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 flipV="1">
              <a:off x="1786" y="1183"/>
              <a:ext cx="255" cy="189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1355" y="1514"/>
              <a:ext cx="642" cy="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>
              <a:off x="1786" y="1557"/>
              <a:ext cx="211" cy="2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208" y="1557"/>
              <a:ext cx="0" cy="22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772" y="1557"/>
              <a:ext cx="564" cy="22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2772" y="1514"/>
              <a:ext cx="1037" cy="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V="1">
              <a:off x="2772" y="1329"/>
              <a:ext cx="844" cy="6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2208" y="1166"/>
              <a:ext cx="0" cy="2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337" y="1166"/>
              <a:ext cx="234" cy="20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2571" y="1166"/>
              <a:ext cx="478" cy="2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336" y="1720"/>
              <a:ext cx="403" cy="1448"/>
              <a:chOff x="336" y="1720"/>
              <a:chExt cx="403" cy="1448"/>
            </a:xfrm>
          </p:grpSpPr>
          <p:sp>
            <p:nvSpPr>
              <p:cNvPr id="172" name="AutoShape 43"/>
              <p:cNvSpPr>
                <a:spLocks noChangeArrowheads="1"/>
              </p:cNvSpPr>
              <p:nvPr/>
            </p:nvSpPr>
            <p:spPr bwMode="auto">
              <a:xfrm>
                <a:off x="336" y="2975"/>
                <a:ext cx="396" cy="168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73" name="AutoShape 44"/>
              <p:cNvSpPr>
                <a:spLocks noChangeArrowheads="1"/>
              </p:cNvSpPr>
              <p:nvPr/>
            </p:nvSpPr>
            <p:spPr bwMode="auto">
              <a:xfrm>
                <a:off x="336" y="1738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74" name="Text Box 45"/>
              <p:cNvSpPr txBox="1">
                <a:spLocks noChangeArrowheads="1"/>
              </p:cNvSpPr>
              <p:nvPr/>
            </p:nvSpPr>
            <p:spPr bwMode="auto">
              <a:xfrm>
                <a:off x="336" y="1720"/>
                <a:ext cx="39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alpha</a:t>
                </a:r>
              </a:p>
            </p:txBody>
          </p:sp>
          <p:sp>
            <p:nvSpPr>
              <p:cNvPr id="175" name="AutoShape 46"/>
              <p:cNvSpPr>
                <a:spLocks noChangeArrowheads="1"/>
              </p:cNvSpPr>
              <p:nvPr/>
            </p:nvSpPr>
            <p:spPr bwMode="auto">
              <a:xfrm>
                <a:off x="336" y="1944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76" name="Text Box 47"/>
              <p:cNvSpPr txBox="1">
                <a:spLocks noChangeArrowheads="1"/>
              </p:cNvSpPr>
              <p:nvPr/>
            </p:nvSpPr>
            <p:spPr bwMode="auto">
              <a:xfrm>
                <a:off x="336" y="2976"/>
                <a:ext cx="3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1400">
                    <a:solidFill>
                      <a:schemeClr val="folHlink"/>
                    </a:solidFill>
                    <a:latin typeface="굴림" pitchFamily="50" charset="-127"/>
                  </a:rPr>
                  <a:t> </a:t>
                </a:r>
                <a:r>
                  <a:rPr lang="en-US" altLang="ko-KR" sz="1400">
                    <a:solidFill>
                      <a:schemeClr val="folHlink"/>
                    </a:solidFill>
                    <a:latin typeface="굴림" pitchFamily="50" charset="-127"/>
                  </a:rPr>
                  <a:t>arm</a:t>
                </a:r>
              </a:p>
            </p:txBody>
          </p:sp>
          <p:sp>
            <p:nvSpPr>
              <p:cNvPr id="177" name="AutoShape 48"/>
              <p:cNvSpPr>
                <a:spLocks noChangeArrowheads="1"/>
              </p:cNvSpPr>
              <p:nvPr/>
            </p:nvSpPr>
            <p:spPr bwMode="auto">
              <a:xfrm>
                <a:off x="336" y="2150"/>
                <a:ext cx="396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78" name="Text Box 49"/>
              <p:cNvSpPr txBox="1">
                <a:spLocks noChangeArrowheads="1"/>
              </p:cNvSpPr>
              <p:nvPr/>
            </p:nvSpPr>
            <p:spPr bwMode="auto">
              <a:xfrm>
                <a:off x="336" y="2133"/>
                <a:ext cx="3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m68k</a:t>
                </a:r>
              </a:p>
            </p:txBody>
          </p:sp>
          <p:sp>
            <p:nvSpPr>
              <p:cNvPr id="179" name="AutoShape 50"/>
              <p:cNvSpPr>
                <a:spLocks noChangeArrowheads="1"/>
              </p:cNvSpPr>
              <p:nvPr/>
            </p:nvSpPr>
            <p:spPr bwMode="auto">
              <a:xfrm>
                <a:off x="336" y="2356"/>
                <a:ext cx="396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80" name="Text Box 51"/>
              <p:cNvSpPr txBox="1">
                <a:spLocks noChangeArrowheads="1"/>
              </p:cNvSpPr>
              <p:nvPr/>
            </p:nvSpPr>
            <p:spPr bwMode="auto">
              <a:xfrm>
                <a:off x="336" y="2339"/>
                <a:ext cx="40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1400">
                    <a:solidFill>
                      <a:schemeClr val="tx1"/>
                    </a:solidFill>
                    <a:latin typeface="굴림" pitchFamily="50" charset="-127"/>
                  </a:rPr>
                  <a:t> </a:t>
                </a: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mips</a:t>
                </a:r>
              </a:p>
            </p:txBody>
          </p:sp>
          <p:sp>
            <p:nvSpPr>
              <p:cNvPr id="181" name="AutoShape 52"/>
              <p:cNvSpPr>
                <a:spLocks noChangeArrowheads="1"/>
              </p:cNvSpPr>
              <p:nvPr/>
            </p:nvSpPr>
            <p:spPr bwMode="auto">
              <a:xfrm>
                <a:off x="336" y="2563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82" name="Text Box 53"/>
              <p:cNvSpPr txBox="1">
                <a:spLocks noChangeArrowheads="1"/>
              </p:cNvSpPr>
              <p:nvPr/>
            </p:nvSpPr>
            <p:spPr bwMode="auto">
              <a:xfrm>
                <a:off x="336" y="2546"/>
                <a:ext cx="3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1400">
                    <a:solidFill>
                      <a:schemeClr val="tx1"/>
                    </a:solidFill>
                    <a:latin typeface="굴림" pitchFamily="50" charset="-127"/>
                  </a:rPr>
                  <a:t>  </a:t>
                </a: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ppc</a:t>
                </a:r>
              </a:p>
            </p:txBody>
          </p:sp>
          <p:sp>
            <p:nvSpPr>
              <p:cNvPr id="183" name="AutoShape 54"/>
              <p:cNvSpPr>
                <a:spLocks noChangeArrowheads="1"/>
              </p:cNvSpPr>
              <p:nvPr/>
            </p:nvSpPr>
            <p:spPr bwMode="auto">
              <a:xfrm>
                <a:off x="336" y="2769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84" name="Text Box 55"/>
              <p:cNvSpPr txBox="1">
                <a:spLocks noChangeArrowheads="1"/>
              </p:cNvSpPr>
              <p:nvPr/>
            </p:nvSpPr>
            <p:spPr bwMode="auto">
              <a:xfrm>
                <a:off x="336" y="2752"/>
                <a:ext cx="4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sparc</a:t>
                </a:r>
              </a:p>
            </p:txBody>
          </p:sp>
          <p:sp>
            <p:nvSpPr>
              <p:cNvPr id="185" name="Text Box 56"/>
              <p:cNvSpPr txBox="1">
                <a:spLocks noChangeArrowheads="1"/>
              </p:cNvSpPr>
              <p:nvPr/>
            </p:nvSpPr>
            <p:spPr bwMode="auto">
              <a:xfrm>
                <a:off x="336" y="1920"/>
                <a:ext cx="36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1400">
                    <a:solidFill>
                      <a:schemeClr val="tx1"/>
                    </a:solidFill>
                    <a:latin typeface="굴림" pitchFamily="50" charset="-127"/>
                  </a:rPr>
                  <a:t> </a:t>
                </a: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i386</a:t>
                </a:r>
              </a:p>
            </p:txBody>
          </p:sp>
        </p:grp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H="1">
              <a:off x="732" y="1720"/>
              <a:ext cx="278" cy="6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5" name="Line 58"/>
            <p:cNvSpPr>
              <a:spLocks noChangeShapeType="1"/>
            </p:cNvSpPr>
            <p:nvPr/>
          </p:nvSpPr>
          <p:spPr bwMode="auto">
            <a:xfrm flipH="1">
              <a:off x="722" y="1738"/>
              <a:ext cx="288" cy="23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6" name="Line 59"/>
            <p:cNvSpPr>
              <a:spLocks noChangeShapeType="1"/>
            </p:cNvSpPr>
            <p:nvPr/>
          </p:nvSpPr>
          <p:spPr bwMode="auto">
            <a:xfrm flipH="1">
              <a:off x="726" y="1738"/>
              <a:ext cx="284" cy="4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7" name="Line 60"/>
            <p:cNvSpPr>
              <a:spLocks noChangeShapeType="1"/>
            </p:cNvSpPr>
            <p:nvPr/>
          </p:nvSpPr>
          <p:spPr bwMode="auto">
            <a:xfrm flipH="1">
              <a:off x="722" y="1763"/>
              <a:ext cx="288" cy="59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 flipH="1">
              <a:off x="732" y="1763"/>
              <a:ext cx="278" cy="8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49" name="Line 62"/>
            <p:cNvSpPr>
              <a:spLocks noChangeShapeType="1"/>
            </p:cNvSpPr>
            <p:nvPr/>
          </p:nvSpPr>
          <p:spPr bwMode="auto">
            <a:xfrm flipH="1">
              <a:off x="726" y="1763"/>
              <a:ext cx="284" cy="100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 flipH="1">
              <a:off x="732" y="1763"/>
              <a:ext cx="278" cy="12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grpSp>
          <p:nvGrpSpPr>
            <p:cNvPr id="36" name="Group 64"/>
            <p:cNvGrpSpPr>
              <a:grpSpLocks/>
            </p:cNvGrpSpPr>
            <p:nvPr/>
          </p:nvGrpSpPr>
          <p:grpSpPr bwMode="auto">
            <a:xfrm>
              <a:off x="726" y="2563"/>
              <a:ext cx="962" cy="1034"/>
              <a:chOff x="726" y="2563"/>
              <a:chExt cx="962" cy="1034"/>
            </a:xfrm>
          </p:grpSpPr>
          <p:sp>
            <p:nvSpPr>
              <p:cNvPr id="157" name="AutoShape 65"/>
              <p:cNvSpPr>
                <a:spLocks noChangeArrowheads="1"/>
              </p:cNvSpPr>
              <p:nvPr/>
            </p:nvSpPr>
            <p:spPr bwMode="auto">
              <a:xfrm>
                <a:off x="1028" y="2580"/>
                <a:ext cx="337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8" name="Text Box 66"/>
              <p:cNvSpPr txBox="1">
                <a:spLocks noChangeArrowheads="1"/>
              </p:cNvSpPr>
              <p:nvPr/>
            </p:nvSpPr>
            <p:spPr bwMode="auto">
              <a:xfrm>
                <a:off x="1028" y="2563"/>
                <a:ext cx="3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boot</a:t>
                </a:r>
              </a:p>
            </p:txBody>
          </p:sp>
          <p:sp>
            <p:nvSpPr>
              <p:cNvPr id="159" name="AutoShape 67"/>
              <p:cNvSpPr>
                <a:spLocks noChangeArrowheads="1"/>
              </p:cNvSpPr>
              <p:nvPr/>
            </p:nvSpPr>
            <p:spPr bwMode="auto">
              <a:xfrm>
                <a:off x="1028" y="2803"/>
                <a:ext cx="434" cy="17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60" name="Text Box 68"/>
              <p:cNvSpPr txBox="1">
                <a:spLocks noChangeArrowheads="1"/>
              </p:cNvSpPr>
              <p:nvPr/>
            </p:nvSpPr>
            <p:spPr bwMode="auto">
              <a:xfrm>
                <a:off x="1028" y="2786"/>
                <a:ext cx="4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 i="1" dirty="0">
                    <a:solidFill>
                      <a:schemeClr val="tx1"/>
                    </a:solidFill>
                    <a:latin typeface="굴림" pitchFamily="50" charset="-127"/>
                  </a:rPr>
                  <a:t>kernel</a:t>
                </a:r>
                <a:endParaRPr lang="en-US" altLang="ko-KR" sz="1400" dirty="0">
                  <a:solidFill>
                    <a:schemeClr val="tx1"/>
                  </a:solidFill>
                  <a:latin typeface="굴림" pitchFamily="50" charset="-127"/>
                </a:endParaRPr>
              </a:p>
            </p:txBody>
          </p:sp>
          <p:sp>
            <p:nvSpPr>
              <p:cNvPr id="161" name="AutoShape 69"/>
              <p:cNvSpPr>
                <a:spLocks noChangeArrowheads="1"/>
              </p:cNvSpPr>
              <p:nvPr/>
            </p:nvSpPr>
            <p:spPr bwMode="auto">
              <a:xfrm>
                <a:off x="1028" y="3009"/>
                <a:ext cx="247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62" name="Text Box 70"/>
              <p:cNvSpPr txBox="1">
                <a:spLocks noChangeArrowheads="1"/>
              </p:cNvSpPr>
              <p:nvPr/>
            </p:nvSpPr>
            <p:spPr bwMode="auto">
              <a:xfrm>
                <a:off x="1028" y="2992"/>
                <a:ext cx="23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lib</a:t>
                </a:r>
              </a:p>
            </p:txBody>
          </p:sp>
          <p:sp>
            <p:nvSpPr>
              <p:cNvPr id="163" name="AutoShape 71"/>
              <p:cNvSpPr>
                <a:spLocks noChangeArrowheads="1"/>
              </p:cNvSpPr>
              <p:nvPr/>
            </p:nvSpPr>
            <p:spPr bwMode="auto">
              <a:xfrm>
                <a:off x="1028" y="3216"/>
                <a:ext cx="62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64" name="Text Box 72"/>
              <p:cNvSpPr txBox="1">
                <a:spLocks noChangeArrowheads="1"/>
              </p:cNvSpPr>
              <p:nvPr/>
            </p:nvSpPr>
            <p:spPr bwMode="auto">
              <a:xfrm>
                <a:off x="1028" y="3200"/>
                <a:ext cx="6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math-emu</a:t>
                </a:r>
              </a:p>
            </p:txBody>
          </p:sp>
          <p:sp>
            <p:nvSpPr>
              <p:cNvPr id="165" name="AutoShape 73"/>
              <p:cNvSpPr>
                <a:spLocks noChangeArrowheads="1"/>
              </p:cNvSpPr>
              <p:nvPr/>
            </p:nvSpPr>
            <p:spPr bwMode="auto">
              <a:xfrm>
                <a:off x="1028" y="3422"/>
                <a:ext cx="311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66" name="Text Box 74"/>
              <p:cNvSpPr txBox="1">
                <a:spLocks noChangeArrowheads="1"/>
              </p:cNvSpPr>
              <p:nvPr/>
            </p:nvSpPr>
            <p:spPr bwMode="auto">
              <a:xfrm>
                <a:off x="1028" y="3405"/>
                <a:ext cx="3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mm</a:t>
                </a:r>
              </a:p>
            </p:txBody>
          </p:sp>
          <p:sp>
            <p:nvSpPr>
              <p:cNvPr id="167" name="Line 75"/>
              <p:cNvSpPr>
                <a:spLocks noChangeShapeType="1"/>
              </p:cNvSpPr>
              <p:nvPr/>
            </p:nvSpPr>
            <p:spPr bwMode="auto">
              <a:xfrm flipV="1">
                <a:off x="732" y="2580"/>
                <a:ext cx="296" cy="56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68" name="Line 76"/>
              <p:cNvSpPr>
                <a:spLocks noChangeShapeType="1"/>
              </p:cNvSpPr>
              <p:nvPr/>
            </p:nvSpPr>
            <p:spPr bwMode="auto">
              <a:xfrm flipV="1">
                <a:off x="726" y="2803"/>
                <a:ext cx="284" cy="34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69" name="Line 77"/>
              <p:cNvSpPr>
                <a:spLocks noChangeShapeType="1"/>
              </p:cNvSpPr>
              <p:nvPr/>
            </p:nvSpPr>
            <p:spPr bwMode="auto">
              <a:xfrm flipV="1">
                <a:off x="732" y="3009"/>
                <a:ext cx="278" cy="134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70" name="Line 78"/>
              <p:cNvSpPr>
                <a:spLocks noChangeShapeType="1"/>
              </p:cNvSpPr>
              <p:nvPr/>
            </p:nvSpPr>
            <p:spPr bwMode="auto">
              <a:xfrm>
                <a:off x="732" y="3143"/>
                <a:ext cx="296" cy="7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71" name="Line 79"/>
              <p:cNvSpPr>
                <a:spLocks noChangeShapeType="1"/>
              </p:cNvSpPr>
              <p:nvPr/>
            </p:nvSpPr>
            <p:spPr bwMode="auto">
              <a:xfrm>
                <a:off x="732" y="3143"/>
                <a:ext cx="296" cy="279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  <p:grpSp>
          <p:nvGrpSpPr>
            <p:cNvPr id="43" name="Group 80"/>
            <p:cNvGrpSpPr>
              <a:grpSpLocks/>
            </p:cNvGrpSpPr>
            <p:nvPr/>
          </p:nvGrpSpPr>
          <p:grpSpPr bwMode="auto">
            <a:xfrm>
              <a:off x="2669" y="1970"/>
              <a:ext cx="800" cy="1695"/>
              <a:chOff x="2669" y="1970"/>
              <a:chExt cx="800" cy="1695"/>
            </a:xfrm>
          </p:grpSpPr>
          <p:sp>
            <p:nvSpPr>
              <p:cNvPr id="134" name="AutoShape 81"/>
              <p:cNvSpPr>
                <a:spLocks noChangeArrowheads="1"/>
              </p:cNvSpPr>
              <p:nvPr/>
            </p:nvSpPr>
            <p:spPr bwMode="auto">
              <a:xfrm>
                <a:off x="2790" y="2090"/>
                <a:ext cx="629" cy="14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5" name="Text Box 82"/>
              <p:cNvSpPr txBox="1">
                <a:spLocks noChangeArrowheads="1"/>
              </p:cNvSpPr>
              <p:nvPr/>
            </p:nvSpPr>
            <p:spPr bwMode="auto">
              <a:xfrm>
                <a:off x="2790" y="2047"/>
                <a:ext cx="67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asm-alpha</a:t>
                </a:r>
              </a:p>
            </p:txBody>
          </p:sp>
          <p:sp>
            <p:nvSpPr>
              <p:cNvPr id="136" name="AutoShape 83"/>
              <p:cNvSpPr>
                <a:spLocks noChangeArrowheads="1"/>
              </p:cNvSpPr>
              <p:nvPr/>
            </p:nvSpPr>
            <p:spPr bwMode="auto">
              <a:xfrm>
                <a:off x="2790" y="2296"/>
                <a:ext cx="629" cy="14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7" name="Text Box 84"/>
              <p:cNvSpPr txBox="1">
                <a:spLocks noChangeArrowheads="1"/>
              </p:cNvSpPr>
              <p:nvPr/>
            </p:nvSpPr>
            <p:spPr bwMode="auto">
              <a:xfrm>
                <a:off x="2790" y="2253"/>
                <a:ext cx="59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asm-arm</a:t>
                </a:r>
              </a:p>
            </p:txBody>
          </p:sp>
          <p:sp>
            <p:nvSpPr>
              <p:cNvPr id="138" name="AutoShape 85"/>
              <p:cNvSpPr>
                <a:spLocks noChangeArrowheads="1"/>
              </p:cNvSpPr>
              <p:nvPr/>
            </p:nvSpPr>
            <p:spPr bwMode="auto">
              <a:xfrm>
                <a:off x="2790" y="2691"/>
                <a:ext cx="629" cy="14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9" name="Text Box 86"/>
              <p:cNvSpPr txBox="1">
                <a:spLocks noChangeArrowheads="1"/>
              </p:cNvSpPr>
              <p:nvPr/>
            </p:nvSpPr>
            <p:spPr bwMode="auto">
              <a:xfrm>
                <a:off x="2755" y="2656"/>
                <a:ext cx="6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1400">
                    <a:solidFill>
                      <a:schemeClr val="tx1"/>
                    </a:solidFill>
                    <a:latin typeface="굴림" pitchFamily="50" charset="-127"/>
                  </a:rPr>
                  <a:t> </a:t>
                </a: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asm-i386</a:t>
                </a:r>
              </a:p>
            </p:txBody>
          </p:sp>
          <p:sp>
            <p:nvSpPr>
              <p:cNvPr id="140" name="Text Box 87"/>
              <p:cNvSpPr txBox="1">
                <a:spLocks noChangeArrowheads="1"/>
              </p:cNvSpPr>
              <p:nvPr/>
            </p:nvSpPr>
            <p:spPr bwMode="auto">
              <a:xfrm rot="5385770">
                <a:off x="2981" y="2441"/>
                <a:ext cx="3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2400">
                    <a:solidFill>
                      <a:schemeClr val="tx1"/>
                    </a:solidFill>
                    <a:latin typeface="굴림" pitchFamily="50" charset="-127"/>
                  </a:rPr>
                  <a:t>...</a:t>
                </a:r>
              </a:p>
            </p:txBody>
          </p:sp>
          <p:sp>
            <p:nvSpPr>
              <p:cNvPr id="141" name="AutoShape 88"/>
              <p:cNvSpPr>
                <a:spLocks noChangeArrowheads="1"/>
              </p:cNvSpPr>
              <p:nvPr/>
            </p:nvSpPr>
            <p:spPr bwMode="auto">
              <a:xfrm>
                <a:off x="2790" y="2872"/>
                <a:ext cx="39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42" name="Text Box 89"/>
              <p:cNvSpPr txBox="1">
                <a:spLocks noChangeArrowheads="1"/>
              </p:cNvSpPr>
              <p:nvPr/>
            </p:nvSpPr>
            <p:spPr bwMode="auto">
              <a:xfrm>
                <a:off x="2790" y="2855"/>
                <a:ext cx="3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 i="1">
                    <a:solidFill>
                      <a:schemeClr val="tx1"/>
                    </a:solidFill>
                    <a:latin typeface="굴림" pitchFamily="50" charset="-127"/>
                  </a:rPr>
                  <a:t>linux</a:t>
                </a:r>
                <a:endParaRPr lang="en-US" altLang="ko-KR" sz="1400">
                  <a:solidFill>
                    <a:schemeClr val="tx1"/>
                  </a:solidFill>
                  <a:latin typeface="굴림" pitchFamily="50" charset="-127"/>
                </a:endParaRPr>
              </a:p>
            </p:txBody>
          </p:sp>
          <p:sp>
            <p:nvSpPr>
              <p:cNvPr id="143" name="AutoShape 90"/>
              <p:cNvSpPr>
                <a:spLocks noChangeArrowheads="1"/>
              </p:cNvSpPr>
              <p:nvPr/>
            </p:nvSpPr>
            <p:spPr bwMode="auto">
              <a:xfrm>
                <a:off x="2790" y="3078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44" name="Text Box 91"/>
              <p:cNvSpPr txBox="1">
                <a:spLocks noChangeArrowheads="1"/>
              </p:cNvSpPr>
              <p:nvPr/>
            </p:nvSpPr>
            <p:spPr bwMode="auto">
              <a:xfrm>
                <a:off x="2790" y="3061"/>
                <a:ext cx="2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net</a:t>
                </a:r>
              </a:p>
            </p:txBody>
          </p:sp>
          <p:sp>
            <p:nvSpPr>
              <p:cNvPr id="145" name="AutoShape 92"/>
              <p:cNvSpPr>
                <a:spLocks noChangeArrowheads="1"/>
              </p:cNvSpPr>
              <p:nvPr/>
            </p:nvSpPr>
            <p:spPr bwMode="auto">
              <a:xfrm>
                <a:off x="2790" y="3284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46" name="Text Box 93"/>
              <p:cNvSpPr txBox="1">
                <a:spLocks noChangeArrowheads="1"/>
              </p:cNvSpPr>
              <p:nvPr/>
            </p:nvSpPr>
            <p:spPr bwMode="auto">
              <a:xfrm>
                <a:off x="2790" y="3267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scsi</a:t>
                </a:r>
              </a:p>
            </p:txBody>
          </p:sp>
          <p:sp>
            <p:nvSpPr>
              <p:cNvPr id="147" name="AutoShape 94"/>
              <p:cNvSpPr>
                <a:spLocks noChangeArrowheads="1"/>
              </p:cNvSpPr>
              <p:nvPr/>
            </p:nvSpPr>
            <p:spPr bwMode="auto">
              <a:xfrm>
                <a:off x="2790" y="3491"/>
                <a:ext cx="39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48" name="Text Box 95"/>
              <p:cNvSpPr txBox="1">
                <a:spLocks noChangeArrowheads="1"/>
              </p:cNvSpPr>
              <p:nvPr/>
            </p:nvSpPr>
            <p:spPr bwMode="auto">
              <a:xfrm>
                <a:off x="2790" y="3473"/>
                <a:ext cx="39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video</a:t>
                </a:r>
              </a:p>
            </p:txBody>
          </p:sp>
          <p:sp>
            <p:nvSpPr>
              <p:cNvPr id="149" name="Line 96"/>
              <p:cNvSpPr>
                <a:spLocks noChangeShapeType="1"/>
              </p:cNvSpPr>
              <p:nvPr/>
            </p:nvSpPr>
            <p:spPr bwMode="auto">
              <a:xfrm>
                <a:off x="2669" y="1970"/>
                <a:ext cx="0" cy="1641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0" name="Line 97"/>
              <p:cNvSpPr>
                <a:spLocks noChangeShapeType="1"/>
              </p:cNvSpPr>
              <p:nvPr/>
            </p:nvSpPr>
            <p:spPr bwMode="auto">
              <a:xfrm flipV="1">
                <a:off x="2669" y="3577"/>
                <a:ext cx="121" cy="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1" name="Line 98"/>
              <p:cNvSpPr>
                <a:spLocks noChangeShapeType="1"/>
              </p:cNvSpPr>
              <p:nvPr/>
            </p:nvSpPr>
            <p:spPr bwMode="auto">
              <a:xfrm flipV="1">
                <a:off x="2669" y="3383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2" name="Line 99"/>
              <p:cNvSpPr>
                <a:spLocks noChangeShapeType="1"/>
              </p:cNvSpPr>
              <p:nvPr/>
            </p:nvSpPr>
            <p:spPr bwMode="auto">
              <a:xfrm flipV="1">
                <a:off x="2669" y="3164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3" name="Line 100"/>
              <p:cNvSpPr>
                <a:spLocks noChangeShapeType="1"/>
              </p:cNvSpPr>
              <p:nvPr/>
            </p:nvSpPr>
            <p:spPr bwMode="auto">
              <a:xfrm flipV="1">
                <a:off x="2669" y="2958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4" name="Line 101"/>
              <p:cNvSpPr>
                <a:spLocks noChangeShapeType="1"/>
              </p:cNvSpPr>
              <p:nvPr/>
            </p:nvSpPr>
            <p:spPr bwMode="auto">
              <a:xfrm flipV="1">
                <a:off x="2669" y="2752"/>
                <a:ext cx="121" cy="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5" name="Line 102"/>
              <p:cNvSpPr>
                <a:spLocks noChangeShapeType="1"/>
              </p:cNvSpPr>
              <p:nvPr/>
            </p:nvSpPr>
            <p:spPr bwMode="auto">
              <a:xfrm flipV="1">
                <a:off x="2669" y="2356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56" name="Line 103"/>
              <p:cNvSpPr>
                <a:spLocks noChangeShapeType="1"/>
              </p:cNvSpPr>
              <p:nvPr/>
            </p:nvSpPr>
            <p:spPr bwMode="auto">
              <a:xfrm flipV="1">
                <a:off x="2669" y="2150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  <p:grpSp>
          <p:nvGrpSpPr>
            <p:cNvPr id="51" name="Group 104"/>
            <p:cNvGrpSpPr>
              <a:grpSpLocks/>
            </p:cNvGrpSpPr>
            <p:nvPr/>
          </p:nvGrpSpPr>
          <p:grpSpPr bwMode="auto">
            <a:xfrm>
              <a:off x="3616" y="1884"/>
              <a:ext cx="774" cy="1796"/>
              <a:chOff x="3616" y="1884"/>
              <a:chExt cx="774" cy="1796"/>
            </a:xfrm>
          </p:grpSpPr>
          <p:sp>
            <p:nvSpPr>
              <p:cNvPr id="109" name="AutoShape 105"/>
              <p:cNvSpPr>
                <a:spLocks noChangeArrowheads="1"/>
              </p:cNvSpPr>
              <p:nvPr/>
            </p:nvSpPr>
            <p:spPr bwMode="auto">
              <a:xfrm>
                <a:off x="3809" y="1901"/>
                <a:ext cx="39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10" name="Text Box 106"/>
              <p:cNvSpPr txBox="1">
                <a:spLocks noChangeArrowheads="1"/>
              </p:cNvSpPr>
              <p:nvPr/>
            </p:nvSpPr>
            <p:spPr bwMode="auto">
              <a:xfrm>
                <a:off x="3809" y="1884"/>
                <a:ext cx="30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1400">
                    <a:solidFill>
                      <a:schemeClr val="tx1"/>
                    </a:solidFill>
                    <a:latin typeface="굴림" pitchFamily="50" charset="-127"/>
                  </a:rPr>
                  <a:t>802</a:t>
                </a:r>
              </a:p>
            </p:txBody>
          </p:sp>
          <p:sp>
            <p:nvSpPr>
              <p:cNvPr id="111" name="AutoShape 107"/>
              <p:cNvSpPr>
                <a:spLocks noChangeArrowheads="1"/>
              </p:cNvSpPr>
              <p:nvPr/>
            </p:nvSpPr>
            <p:spPr bwMode="auto">
              <a:xfrm>
                <a:off x="3809" y="2090"/>
                <a:ext cx="581" cy="18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12" name="Text Box 108"/>
              <p:cNvSpPr txBox="1">
                <a:spLocks noChangeArrowheads="1"/>
              </p:cNvSpPr>
              <p:nvPr/>
            </p:nvSpPr>
            <p:spPr bwMode="auto">
              <a:xfrm>
                <a:off x="3809" y="2068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 dirty="0" err="1">
                    <a:solidFill>
                      <a:schemeClr val="tx1"/>
                    </a:solidFill>
                    <a:latin typeface="굴림" pitchFamily="50" charset="-127"/>
                  </a:rPr>
                  <a:t>appletalk</a:t>
                </a:r>
                <a:endParaRPr lang="en-US" altLang="ko-KR" sz="1400" dirty="0">
                  <a:solidFill>
                    <a:schemeClr val="tx1"/>
                  </a:solidFill>
                  <a:latin typeface="굴림" pitchFamily="50" charset="-127"/>
                </a:endParaRPr>
              </a:p>
            </p:txBody>
          </p:sp>
          <p:sp>
            <p:nvSpPr>
              <p:cNvPr id="113" name="AutoShape 109"/>
              <p:cNvSpPr>
                <a:spLocks noChangeArrowheads="1"/>
              </p:cNvSpPr>
              <p:nvPr/>
            </p:nvSpPr>
            <p:spPr bwMode="auto">
              <a:xfrm>
                <a:off x="3809" y="2288"/>
                <a:ext cx="440" cy="1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14" name="Text Box 110"/>
              <p:cNvSpPr txBox="1">
                <a:spLocks noChangeArrowheads="1"/>
              </p:cNvSpPr>
              <p:nvPr/>
            </p:nvSpPr>
            <p:spPr bwMode="auto">
              <a:xfrm>
                <a:off x="3809" y="2270"/>
                <a:ext cx="46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 dirty="0" err="1">
                    <a:solidFill>
                      <a:schemeClr val="tx1"/>
                    </a:solidFill>
                    <a:latin typeface="굴림" pitchFamily="50" charset="-127"/>
                  </a:rPr>
                  <a:t>decnet</a:t>
                </a:r>
                <a:endParaRPr lang="en-US" altLang="ko-KR" sz="1400" dirty="0">
                  <a:solidFill>
                    <a:schemeClr val="tx1"/>
                  </a:solidFill>
                  <a:latin typeface="굴림" pitchFamily="50" charset="-127"/>
                </a:endParaRPr>
              </a:p>
            </p:txBody>
          </p:sp>
          <p:sp>
            <p:nvSpPr>
              <p:cNvPr id="115" name="AutoShape 111"/>
              <p:cNvSpPr>
                <a:spLocks noChangeArrowheads="1"/>
              </p:cNvSpPr>
              <p:nvPr/>
            </p:nvSpPr>
            <p:spPr bwMode="auto">
              <a:xfrm>
                <a:off x="3809" y="2477"/>
                <a:ext cx="530" cy="1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16" name="Text Box 112"/>
              <p:cNvSpPr txBox="1">
                <a:spLocks noChangeArrowheads="1"/>
              </p:cNvSpPr>
              <p:nvPr/>
            </p:nvSpPr>
            <p:spPr bwMode="auto">
              <a:xfrm>
                <a:off x="3809" y="2459"/>
                <a:ext cx="5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 dirty="0" err="1">
                    <a:solidFill>
                      <a:schemeClr val="tx1"/>
                    </a:solidFill>
                    <a:latin typeface="굴림" pitchFamily="50" charset="-127"/>
                  </a:rPr>
                  <a:t>ethernet</a:t>
                </a:r>
                <a:endParaRPr lang="en-US" altLang="ko-KR" sz="1400" dirty="0">
                  <a:solidFill>
                    <a:schemeClr val="tx1"/>
                  </a:solidFill>
                  <a:latin typeface="굴림" pitchFamily="50" charset="-127"/>
                </a:endParaRPr>
              </a:p>
            </p:txBody>
          </p:sp>
          <p:sp>
            <p:nvSpPr>
              <p:cNvPr id="117" name="AutoShape 113"/>
              <p:cNvSpPr>
                <a:spLocks noChangeArrowheads="1"/>
              </p:cNvSpPr>
              <p:nvPr/>
            </p:nvSpPr>
            <p:spPr bwMode="auto">
              <a:xfrm>
                <a:off x="3809" y="2674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18" name="Text Box 114"/>
              <p:cNvSpPr txBox="1">
                <a:spLocks noChangeArrowheads="1"/>
              </p:cNvSpPr>
              <p:nvPr/>
            </p:nvSpPr>
            <p:spPr bwMode="auto">
              <a:xfrm>
                <a:off x="3809" y="2657"/>
                <a:ext cx="3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ipv4</a:t>
                </a:r>
              </a:p>
            </p:txBody>
          </p:sp>
          <p:sp>
            <p:nvSpPr>
              <p:cNvPr id="119" name="AutoShape 115"/>
              <p:cNvSpPr>
                <a:spLocks noChangeArrowheads="1"/>
              </p:cNvSpPr>
              <p:nvPr/>
            </p:nvSpPr>
            <p:spPr bwMode="auto">
              <a:xfrm>
                <a:off x="3809" y="2859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20" name="Text Box 116"/>
              <p:cNvSpPr txBox="1">
                <a:spLocks noChangeArrowheads="1"/>
              </p:cNvSpPr>
              <p:nvPr/>
            </p:nvSpPr>
            <p:spPr bwMode="auto">
              <a:xfrm>
                <a:off x="3809" y="2842"/>
                <a:ext cx="32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unix</a:t>
                </a:r>
              </a:p>
            </p:txBody>
          </p:sp>
          <p:sp>
            <p:nvSpPr>
              <p:cNvPr id="121" name="AutoShape 117"/>
              <p:cNvSpPr>
                <a:spLocks noChangeArrowheads="1"/>
              </p:cNvSpPr>
              <p:nvPr/>
            </p:nvSpPr>
            <p:spPr bwMode="auto">
              <a:xfrm>
                <a:off x="3809" y="3044"/>
                <a:ext cx="478" cy="17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22" name="Text Box 118"/>
              <p:cNvSpPr txBox="1">
                <a:spLocks noChangeArrowheads="1"/>
              </p:cNvSpPr>
              <p:nvPr/>
            </p:nvSpPr>
            <p:spPr bwMode="auto">
              <a:xfrm>
                <a:off x="3809" y="3027"/>
                <a:ext cx="46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sunrpc</a:t>
                </a:r>
              </a:p>
            </p:txBody>
          </p:sp>
          <p:sp>
            <p:nvSpPr>
              <p:cNvPr id="123" name="AutoShape 119"/>
              <p:cNvSpPr>
                <a:spLocks noChangeArrowheads="1"/>
              </p:cNvSpPr>
              <p:nvPr/>
            </p:nvSpPr>
            <p:spPr bwMode="auto">
              <a:xfrm>
                <a:off x="3809" y="3233"/>
                <a:ext cx="337" cy="15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24" name="Text Box 120"/>
              <p:cNvSpPr txBox="1">
                <a:spLocks noChangeArrowheads="1"/>
              </p:cNvSpPr>
              <p:nvPr/>
            </p:nvSpPr>
            <p:spPr bwMode="auto">
              <a:xfrm>
                <a:off x="3809" y="3216"/>
                <a:ext cx="2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x25</a:t>
                </a:r>
              </a:p>
            </p:txBody>
          </p:sp>
          <p:sp>
            <p:nvSpPr>
              <p:cNvPr id="125" name="Text Box 121"/>
              <p:cNvSpPr txBox="1">
                <a:spLocks noChangeArrowheads="1"/>
              </p:cNvSpPr>
              <p:nvPr/>
            </p:nvSpPr>
            <p:spPr bwMode="auto">
              <a:xfrm rot="5385770">
                <a:off x="3900" y="3384"/>
                <a:ext cx="3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2400">
                    <a:solidFill>
                      <a:schemeClr val="tx1"/>
                    </a:solidFill>
                    <a:latin typeface="굴림" pitchFamily="50" charset="-127"/>
                  </a:rPr>
                  <a:t>...</a:t>
                </a:r>
              </a:p>
            </p:txBody>
          </p:sp>
          <p:sp>
            <p:nvSpPr>
              <p:cNvPr id="126" name="Line 122"/>
              <p:cNvSpPr>
                <a:spLocks noChangeShapeType="1"/>
              </p:cNvSpPr>
              <p:nvPr/>
            </p:nvSpPr>
            <p:spPr bwMode="auto">
              <a:xfrm>
                <a:off x="3616" y="1927"/>
                <a:ext cx="193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27" name="Line 123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167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28" name="Line 124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4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29" name="Line 125"/>
              <p:cNvSpPr>
                <a:spLocks noChangeShapeType="1"/>
              </p:cNvSpPr>
              <p:nvPr/>
            </p:nvSpPr>
            <p:spPr bwMode="auto">
              <a:xfrm>
                <a:off x="3616" y="1948"/>
                <a:ext cx="193" cy="615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0" name="Line 126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82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1" name="Line 127"/>
              <p:cNvSpPr>
                <a:spLocks noChangeShapeType="1"/>
              </p:cNvSpPr>
              <p:nvPr/>
            </p:nvSpPr>
            <p:spPr bwMode="auto">
              <a:xfrm>
                <a:off x="3616" y="1905"/>
                <a:ext cx="193" cy="105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2" name="Line 128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122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33" name="Line 129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134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  <p:sp>
          <p:nvSpPr>
            <p:cNvPr id="56" name="AutoShape 132"/>
            <p:cNvSpPr>
              <a:spLocks noChangeArrowheads="1"/>
            </p:cNvSpPr>
            <p:nvPr/>
          </p:nvSpPr>
          <p:spPr bwMode="auto">
            <a:xfrm>
              <a:off x="4688" y="1351"/>
              <a:ext cx="440" cy="1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57" name="Text Box 133"/>
            <p:cNvSpPr txBox="1">
              <a:spLocks noChangeArrowheads="1"/>
            </p:cNvSpPr>
            <p:nvPr/>
          </p:nvSpPr>
          <p:spPr bwMode="auto">
            <a:xfrm>
              <a:off x="4688" y="1329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cdrom</a:t>
              </a:r>
            </a:p>
          </p:txBody>
        </p:sp>
        <p:sp>
          <p:nvSpPr>
            <p:cNvPr id="58" name="AutoShape 134"/>
            <p:cNvSpPr>
              <a:spLocks noChangeArrowheads="1"/>
            </p:cNvSpPr>
            <p:nvPr/>
          </p:nvSpPr>
          <p:spPr bwMode="auto">
            <a:xfrm>
              <a:off x="4688" y="1549"/>
              <a:ext cx="440" cy="17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59" name="Text Box 135"/>
            <p:cNvSpPr txBox="1">
              <a:spLocks noChangeArrowheads="1"/>
            </p:cNvSpPr>
            <p:nvPr/>
          </p:nvSpPr>
          <p:spPr bwMode="auto">
            <a:xfrm>
              <a:off x="4688" y="1531"/>
              <a:ext cx="3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char</a:t>
              </a:r>
            </a:p>
          </p:txBody>
        </p:sp>
        <p:sp>
          <p:nvSpPr>
            <p:cNvPr id="60" name="AutoShape 136"/>
            <p:cNvSpPr>
              <a:spLocks noChangeArrowheads="1"/>
            </p:cNvSpPr>
            <p:nvPr/>
          </p:nvSpPr>
          <p:spPr bwMode="auto">
            <a:xfrm>
              <a:off x="4688" y="1738"/>
              <a:ext cx="344" cy="1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61" name="Text Box 137"/>
            <p:cNvSpPr txBox="1">
              <a:spLocks noChangeArrowheads="1"/>
            </p:cNvSpPr>
            <p:nvPr/>
          </p:nvSpPr>
          <p:spPr bwMode="auto">
            <a:xfrm>
              <a:off x="4688" y="1720"/>
              <a:ext cx="2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net</a:t>
              </a:r>
            </a:p>
          </p:txBody>
        </p:sp>
        <p:sp>
          <p:nvSpPr>
            <p:cNvPr id="62" name="AutoShape 138"/>
            <p:cNvSpPr>
              <a:spLocks noChangeArrowheads="1"/>
            </p:cNvSpPr>
            <p:nvPr/>
          </p:nvSpPr>
          <p:spPr bwMode="auto">
            <a:xfrm>
              <a:off x="4688" y="1935"/>
              <a:ext cx="395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63" name="Text Box 139"/>
            <p:cNvSpPr txBox="1">
              <a:spLocks noChangeArrowheads="1"/>
            </p:cNvSpPr>
            <p:nvPr/>
          </p:nvSpPr>
          <p:spPr bwMode="auto">
            <a:xfrm>
              <a:off x="4688" y="1918"/>
              <a:ext cx="2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pci</a:t>
              </a:r>
            </a:p>
          </p:txBody>
        </p:sp>
        <p:sp>
          <p:nvSpPr>
            <p:cNvPr id="64" name="AutoShape 140"/>
            <p:cNvSpPr>
              <a:spLocks noChangeArrowheads="1"/>
            </p:cNvSpPr>
            <p:nvPr/>
          </p:nvSpPr>
          <p:spPr bwMode="auto">
            <a:xfrm>
              <a:off x="4688" y="2120"/>
              <a:ext cx="395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65" name="Text Box 141"/>
            <p:cNvSpPr txBox="1">
              <a:spLocks noChangeArrowheads="1"/>
            </p:cNvSpPr>
            <p:nvPr/>
          </p:nvSpPr>
          <p:spPr bwMode="auto">
            <a:xfrm>
              <a:off x="4688" y="2103"/>
              <a:ext cx="3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pnp</a:t>
              </a:r>
            </a:p>
          </p:txBody>
        </p:sp>
        <p:sp>
          <p:nvSpPr>
            <p:cNvPr id="66" name="AutoShape 142"/>
            <p:cNvSpPr>
              <a:spLocks noChangeArrowheads="1"/>
            </p:cNvSpPr>
            <p:nvPr/>
          </p:nvSpPr>
          <p:spPr bwMode="auto">
            <a:xfrm>
              <a:off x="4688" y="2305"/>
              <a:ext cx="478" cy="17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67" name="Text Box 143"/>
            <p:cNvSpPr txBox="1">
              <a:spLocks noChangeArrowheads="1"/>
            </p:cNvSpPr>
            <p:nvPr/>
          </p:nvSpPr>
          <p:spPr bwMode="auto">
            <a:xfrm>
              <a:off x="4688" y="2288"/>
              <a:ext cx="3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sbus</a:t>
              </a:r>
            </a:p>
          </p:txBody>
        </p:sp>
        <p:sp>
          <p:nvSpPr>
            <p:cNvPr id="68" name="AutoShape 144"/>
            <p:cNvSpPr>
              <a:spLocks noChangeArrowheads="1"/>
            </p:cNvSpPr>
            <p:nvPr/>
          </p:nvSpPr>
          <p:spPr bwMode="auto">
            <a:xfrm>
              <a:off x="4688" y="2494"/>
              <a:ext cx="337" cy="1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69" name="Text Box 145"/>
            <p:cNvSpPr txBox="1">
              <a:spLocks noChangeArrowheads="1"/>
            </p:cNvSpPr>
            <p:nvPr/>
          </p:nvSpPr>
          <p:spPr bwMode="auto">
            <a:xfrm>
              <a:off x="4688" y="2477"/>
              <a:ext cx="3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scsi</a:t>
              </a:r>
            </a:p>
          </p:txBody>
        </p:sp>
        <p:sp>
          <p:nvSpPr>
            <p:cNvPr id="70" name="Text Box 146"/>
            <p:cNvSpPr txBox="1">
              <a:spLocks noChangeArrowheads="1"/>
            </p:cNvSpPr>
            <p:nvPr/>
          </p:nvSpPr>
          <p:spPr bwMode="auto">
            <a:xfrm rot="5385770">
              <a:off x="4778" y="3031"/>
              <a:ext cx="3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ko-KR" altLang="en-US" sz="2400">
                  <a:solidFill>
                    <a:schemeClr val="tx1"/>
                  </a:solidFill>
                  <a:latin typeface="굴림" pitchFamily="50" charset="-127"/>
                </a:rPr>
                <a:t>...</a:t>
              </a:r>
            </a:p>
          </p:txBody>
        </p:sp>
        <p:sp>
          <p:nvSpPr>
            <p:cNvPr id="73" name="AutoShape 149"/>
            <p:cNvSpPr>
              <a:spLocks noChangeArrowheads="1"/>
            </p:cNvSpPr>
            <p:nvPr/>
          </p:nvSpPr>
          <p:spPr bwMode="auto">
            <a:xfrm>
              <a:off x="4694" y="2855"/>
              <a:ext cx="389" cy="15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74" name="Text Box 150"/>
            <p:cNvSpPr txBox="1">
              <a:spLocks noChangeArrowheads="1"/>
            </p:cNvSpPr>
            <p:nvPr/>
          </p:nvSpPr>
          <p:spPr bwMode="auto">
            <a:xfrm>
              <a:off x="4694" y="2838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ko-KR" sz="1400">
                  <a:solidFill>
                    <a:schemeClr val="tx1"/>
                  </a:solidFill>
                  <a:latin typeface="굴림" pitchFamily="50" charset="-127"/>
                </a:rPr>
                <a:t>video</a:t>
              </a:r>
            </a:p>
          </p:txBody>
        </p:sp>
        <p:sp>
          <p:nvSpPr>
            <p:cNvPr id="76" name="Line 152"/>
            <p:cNvSpPr>
              <a:spLocks noChangeShapeType="1"/>
            </p:cNvSpPr>
            <p:nvPr/>
          </p:nvSpPr>
          <p:spPr bwMode="auto">
            <a:xfrm flipV="1">
              <a:off x="4287" y="1390"/>
              <a:ext cx="401" cy="22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77" name="Line 153"/>
            <p:cNvSpPr>
              <a:spLocks noChangeShapeType="1"/>
            </p:cNvSpPr>
            <p:nvPr/>
          </p:nvSpPr>
          <p:spPr bwMode="auto">
            <a:xfrm flipV="1">
              <a:off x="4287" y="1613"/>
              <a:ext cx="40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78" name="Line 154"/>
            <p:cNvSpPr>
              <a:spLocks noChangeShapeType="1"/>
            </p:cNvSpPr>
            <p:nvPr/>
          </p:nvSpPr>
          <p:spPr bwMode="auto">
            <a:xfrm>
              <a:off x="4287" y="1613"/>
              <a:ext cx="401" cy="189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79" name="Line 155"/>
            <p:cNvSpPr>
              <a:spLocks noChangeShapeType="1"/>
            </p:cNvSpPr>
            <p:nvPr/>
          </p:nvSpPr>
          <p:spPr bwMode="auto">
            <a:xfrm>
              <a:off x="4287" y="1596"/>
              <a:ext cx="401" cy="39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80" name="Line 156"/>
            <p:cNvSpPr>
              <a:spLocks noChangeShapeType="1"/>
            </p:cNvSpPr>
            <p:nvPr/>
          </p:nvSpPr>
          <p:spPr bwMode="auto">
            <a:xfrm>
              <a:off x="4287" y="1596"/>
              <a:ext cx="401" cy="59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81" name="Line 157"/>
            <p:cNvSpPr>
              <a:spLocks noChangeShapeType="1"/>
            </p:cNvSpPr>
            <p:nvPr/>
          </p:nvSpPr>
          <p:spPr bwMode="auto">
            <a:xfrm>
              <a:off x="4287" y="1613"/>
              <a:ext cx="401" cy="77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82" name="Line 158"/>
            <p:cNvSpPr>
              <a:spLocks noChangeShapeType="1"/>
            </p:cNvSpPr>
            <p:nvPr/>
          </p:nvSpPr>
          <p:spPr bwMode="auto">
            <a:xfrm>
              <a:off x="4287" y="1613"/>
              <a:ext cx="397" cy="96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84" name="Line 160"/>
            <p:cNvSpPr>
              <a:spLocks noChangeShapeType="1"/>
            </p:cNvSpPr>
            <p:nvPr/>
          </p:nvSpPr>
          <p:spPr bwMode="auto">
            <a:xfrm>
              <a:off x="4287" y="1613"/>
              <a:ext cx="407" cy="136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grpSp>
          <p:nvGrpSpPr>
            <p:cNvPr id="52" name="Group 161"/>
            <p:cNvGrpSpPr>
              <a:grpSpLocks/>
            </p:cNvGrpSpPr>
            <p:nvPr/>
          </p:nvGrpSpPr>
          <p:grpSpPr bwMode="auto">
            <a:xfrm>
              <a:off x="1726" y="1944"/>
              <a:ext cx="601" cy="1763"/>
              <a:chOff x="1726" y="1944"/>
              <a:chExt cx="601" cy="1763"/>
            </a:xfrm>
          </p:grpSpPr>
          <p:sp>
            <p:nvSpPr>
              <p:cNvPr id="86" name="Text Box 162"/>
              <p:cNvSpPr txBox="1">
                <a:spLocks noChangeArrowheads="1"/>
              </p:cNvSpPr>
              <p:nvPr/>
            </p:nvSpPr>
            <p:spPr bwMode="auto">
              <a:xfrm>
                <a:off x="1815" y="2090"/>
                <a:ext cx="37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coda</a:t>
                </a:r>
              </a:p>
            </p:txBody>
          </p:sp>
          <p:sp>
            <p:nvSpPr>
              <p:cNvPr id="87" name="AutoShape 163"/>
              <p:cNvSpPr>
                <a:spLocks noChangeArrowheads="1"/>
              </p:cNvSpPr>
              <p:nvPr/>
            </p:nvSpPr>
            <p:spPr bwMode="auto">
              <a:xfrm>
                <a:off x="1815" y="2313"/>
                <a:ext cx="337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88" name="Text Box 164"/>
              <p:cNvSpPr txBox="1">
                <a:spLocks noChangeArrowheads="1"/>
              </p:cNvSpPr>
              <p:nvPr/>
            </p:nvSpPr>
            <p:spPr bwMode="auto">
              <a:xfrm>
                <a:off x="1815" y="2296"/>
                <a:ext cx="3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ext2</a:t>
                </a:r>
              </a:p>
            </p:txBody>
          </p:sp>
          <p:sp>
            <p:nvSpPr>
              <p:cNvPr id="89" name="AutoShape 165"/>
              <p:cNvSpPr>
                <a:spLocks noChangeArrowheads="1"/>
              </p:cNvSpPr>
              <p:nvPr/>
            </p:nvSpPr>
            <p:spPr bwMode="auto">
              <a:xfrm>
                <a:off x="1802" y="2507"/>
                <a:ext cx="337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90" name="Text Box 166"/>
              <p:cNvSpPr txBox="1">
                <a:spLocks noChangeArrowheads="1"/>
              </p:cNvSpPr>
              <p:nvPr/>
            </p:nvSpPr>
            <p:spPr bwMode="auto">
              <a:xfrm>
                <a:off x="1802" y="2481"/>
                <a:ext cx="34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hpfs</a:t>
                </a:r>
              </a:p>
            </p:txBody>
          </p:sp>
          <p:sp>
            <p:nvSpPr>
              <p:cNvPr id="91" name="AutoShape 167"/>
              <p:cNvSpPr>
                <a:spLocks noChangeArrowheads="1"/>
              </p:cNvSpPr>
              <p:nvPr/>
            </p:nvSpPr>
            <p:spPr bwMode="auto">
              <a:xfrm>
                <a:off x="1802" y="2709"/>
                <a:ext cx="454" cy="1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92" name="Text Box 168"/>
              <p:cNvSpPr txBox="1">
                <a:spLocks noChangeArrowheads="1"/>
              </p:cNvSpPr>
              <p:nvPr/>
            </p:nvSpPr>
            <p:spPr bwMode="auto">
              <a:xfrm>
                <a:off x="1802" y="2693"/>
                <a:ext cx="52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msdos</a:t>
                </a:r>
              </a:p>
            </p:txBody>
          </p:sp>
          <p:sp>
            <p:nvSpPr>
              <p:cNvPr id="93" name="AutoShape 169"/>
              <p:cNvSpPr>
                <a:spLocks noChangeArrowheads="1"/>
              </p:cNvSpPr>
              <p:nvPr/>
            </p:nvSpPr>
            <p:spPr bwMode="auto">
              <a:xfrm>
                <a:off x="1807" y="2893"/>
                <a:ext cx="300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94" name="Text Box 170"/>
              <p:cNvSpPr txBox="1">
                <a:spLocks noChangeArrowheads="1"/>
              </p:cNvSpPr>
              <p:nvPr/>
            </p:nvSpPr>
            <p:spPr bwMode="auto">
              <a:xfrm>
                <a:off x="1807" y="2876"/>
                <a:ext cx="2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nfs</a:t>
                </a:r>
              </a:p>
            </p:txBody>
          </p:sp>
          <p:sp>
            <p:nvSpPr>
              <p:cNvPr id="95" name="Text Box 171"/>
              <p:cNvSpPr txBox="1">
                <a:spLocks noChangeArrowheads="1"/>
              </p:cNvSpPr>
              <p:nvPr/>
            </p:nvSpPr>
            <p:spPr bwMode="auto">
              <a:xfrm>
                <a:off x="1796" y="3061"/>
                <a:ext cx="36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isofs</a:t>
                </a:r>
              </a:p>
            </p:txBody>
          </p:sp>
          <p:sp>
            <p:nvSpPr>
              <p:cNvPr id="96" name="Text Box 172"/>
              <p:cNvSpPr txBox="1">
                <a:spLocks noChangeArrowheads="1"/>
              </p:cNvSpPr>
              <p:nvPr/>
            </p:nvSpPr>
            <p:spPr bwMode="auto">
              <a:xfrm rot="5385770">
                <a:off x="1862" y="3411"/>
                <a:ext cx="3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ko-KR" altLang="en-US" sz="2400">
                    <a:solidFill>
                      <a:schemeClr val="tx1"/>
                    </a:solidFill>
                    <a:latin typeface="굴림" pitchFamily="50" charset="-127"/>
                  </a:rPr>
                  <a:t>...</a:t>
                </a:r>
              </a:p>
            </p:txBody>
          </p:sp>
          <p:sp>
            <p:nvSpPr>
              <p:cNvPr id="97" name="AutoShape 173"/>
              <p:cNvSpPr>
                <a:spLocks noChangeArrowheads="1"/>
              </p:cNvSpPr>
              <p:nvPr/>
            </p:nvSpPr>
            <p:spPr bwMode="auto">
              <a:xfrm>
                <a:off x="1804" y="3259"/>
                <a:ext cx="414" cy="15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98" name="Text Box 174"/>
              <p:cNvSpPr txBox="1">
                <a:spLocks noChangeArrowheads="1"/>
              </p:cNvSpPr>
              <p:nvPr/>
            </p:nvSpPr>
            <p:spPr bwMode="auto">
              <a:xfrm>
                <a:off x="1804" y="3233"/>
                <a:ext cx="3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altLang="ko-KR" sz="1400">
                    <a:solidFill>
                      <a:schemeClr val="tx1"/>
                    </a:solidFill>
                    <a:latin typeface="굴림" pitchFamily="50" charset="-127"/>
                  </a:rPr>
                  <a:t>ntfs</a:t>
                </a:r>
              </a:p>
            </p:txBody>
          </p:sp>
          <p:sp>
            <p:nvSpPr>
              <p:cNvPr id="99" name="Line 175"/>
              <p:cNvSpPr>
                <a:spLocks noChangeShapeType="1"/>
              </p:cNvSpPr>
              <p:nvPr/>
            </p:nvSpPr>
            <p:spPr bwMode="auto">
              <a:xfrm>
                <a:off x="1728" y="1944"/>
                <a:ext cx="0" cy="1439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0" name="Line 176"/>
              <p:cNvSpPr>
                <a:spLocks noChangeShapeType="1"/>
              </p:cNvSpPr>
              <p:nvPr/>
            </p:nvSpPr>
            <p:spPr bwMode="auto">
              <a:xfrm>
                <a:off x="1728" y="3383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1" name="Line 177"/>
              <p:cNvSpPr>
                <a:spLocks noChangeShapeType="1"/>
              </p:cNvSpPr>
              <p:nvPr/>
            </p:nvSpPr>
            <p:spPr bwMode="auto">
              <a:xfrm>
                <a:off x="1730" y="3164"/>
                <a:ext cx="7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2" name="Line 178"/>
              <p:cNvSpPr>
                <a:spLocks noChangeShapeType="1"/>
              </p:cNvSpPr>
              <p:nvPr/>
            </p:nvSpPr>
            <p:spPr bwMode="auto">
              <a:xfrm>
                <a:off x="1726" y="2975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" name="Line 179"/>
              <p:cNvSpPr>
                <a:spLocks noChangeShapeType="1"/>
              </p:cNvSpPr>
              <p:nvPr/>
            </p:nvSpPr>
            <p:spPr bwMode="auto">
              <a:xfrm>
                <a:off x="1751" y="2803"/>
                <a:ext cx="75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4" name="Line 180"/>
              <p:cNvSpPr>
                <a:spLocks noChangeShapeType="1"/>
              </p:cNvSpPr>
              <p:nvPr/>
            </p:nvSpPr>
            <p:spPr bwMode="auto">
              <a:xfrm>
                <a:off x="1739" y="2580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5" name="Line 181"/>
              <p:cNvSpPr>
                <a:spLocks noChangeShapeType="1"/>
              </p:cNvSpPr>
              <p:nvPr/>
            </p:nvSpPr>
            <p:spPr bwMode="auto">
              <a:xfrm>
                <a:off x="1739" y="2386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6" name="Line 182"/>
              <p:cNvSpPr>
                <a:spLocks noChangeShapeType="1"/>
              </p:cNvSpPr>
              <p:nvPr/>
            </p:nvSpPr>
            <p:spPr bwMode="auto">
              <a:xfrm>
                <a:off x="1739" y="2193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7" name="AutoShape 183"/>
              <p:cNvSpPr>
                <a:spLocks noChangeArrowheads="1"/>
              </p:cNvSpPr>
              <p:nvPr/>
            </p:nvSpPr>
            <p:spPr bwMode="auto">
              <a:xfrm>
                <a:off x="1820" y="2128"/>
                <a:ext cx="414" cy="15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8" name="AutoShape 184"/>
              <p:cNvSpPr>
                <a:spLocks noChangeArrowheads="1"/>
              </p:cNvSpPr>
              <p:nvPr/>
            </p:nvSpPr>
            <p:spPr bwMode="auto">
              <a:xfrm>
                <a:off x="1808" y="3088"/>
                <a:ext cx="414" cy="15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186" name="모서리가 둥근 직사각형 185"/>
          <p:cNvSpPr/>
          <p:nvPr/>
        </p:nvSpPr>
        <p:spPr>
          <a:xfrm>
            <a:off x="1403648" y="1556792"/>
            <a:ext cx="79208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sound</a:t>
            </a:r>
            <a:endParaRPr lang="ko-KR" altLang="en-US" sz="1400" dirty="0"/>
          </a:p>
        </p:txBody>
      </p:sp>
      <p:sp>
        <p:nvSpPr>
          <p:cNvPr id="187" name="Line 30"/>
          <p:cNvSpPr>
            <a:spLocks noChangeShapeType="1"/>
          </p:cNvSpPr>
          <p:nvPr/>
        </p:nvSpPr>
        <p:spPr bwMode="auto">
          <a:xfrm flipH="1" flipV="1">
            <a:off x="2195736" y="1844824"/>
            <a:ext cx="1080120" cy="36004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ko-KR" altLang="en-US"/>
          </a:p>
        </p:txBody>
      </p:sp>
      <p:sp>
        <p:nvSpPr>
          <p:cNvPr id="188" name="모서리가 둥근 직사각형 187"/>
          <p:cNvSpPr/>
          <p:nvPr/>
        </p:nvSpPr>
        <p:spPr>
          <a:xfrm>
            <a:off x="5724128" y="1484784"/>
            <a:ext cx="79208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block</a:t>
            </a:r>
            <a:endParaRPr lang="ko-KR" altLang="en-US" sz="1400" dirty="0"/>
          </a:p>
        </p:txBody>
      </p:sp>
      <p:sp>
        <p:nvSpPr>
          <p:cNvPr id="189" name="Line 35"/>
          <p:cNvSpPr>
            <a:spLocks noChangeShapeType="1"/>
          </p:cNvSpPr>
          <p:nvPr/>
        </p:nvSpPr>
        <p:spPr bwMode="auto">
          <a:xfrm>
            <a:off x="4179243" y="2539455"/>
            <a:ext cx="392757" cy="385489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ko-KR" altLang="en-US"/>
          </a:p>
        </p:txBody>
      </p:sp>
      <p:sp>
        <p:nvSpPr>
          <p:cNvPr id="190" name="Line 38"/>
          <p:cNvSpPr>
            <a:spLocks noChangeShapeType="1"/>
          </p:cNvSpPr>
          <p:nvPr/>
        </p:nvSpPr>
        <p:spPr bwMode="auto">
          <a:xfrm flipV="1">
            <a:off x="4211960" y="1772816"/>
            <a:ext cx="1512168" cy="576064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각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설명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arch/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CPU </a:t>
            </a:r>
            <a:r>
              <a:rPr lang="ko-KR" altLang="en-US" sz="1800" dirty="0">
                <a:ea typeface="굴림" pitchFamily="50" charset="-127"/>
              </a:rPr>
              <a:t>종속적인 부분, 각 처리기 마다 하위 </a:t>
            </a:r>
            <a:r>
              <a:rPr lang="ko-KR" altLang="en-US" sz="1800" dirty="0" err="1">
                <a:ea typeface="굴림" pitchFamily="50" charset="-127"/>
              </a:rPr>
              <a:t>디렉토리로</a:t>
            </a:r>
            <a:r>
              <a:rPr lang="ko-KR" altLang="en-US" sz="1800" dirty="0">
                <a:ea typeface="굴림" pitchFamily="50" charset="-127"/>
              </a:rPr>
              <a:t> 구성됨 (</a:t>
            </a:r>
            <a:r>
              <a:rPr lang="en-US" altLang="ko-KR" sz="1800" dirty="0">
                <a:ea typeface="굴림" pitchFamily="50" charset="-127"/>
              </a:rPr>
              <a:t>arch/arm,</a:t>
            </a:r>
            <a:r>
              <a:rPr lang="ko-KR" altLang="en-US" sz="1800" dirty="0">
                <a:ea typeface="굴림" pitchFamily="50" charset="-127"/>
              </a:rPr>
              <a:t> </a:t>
            </a:r>
            <a:r>
              <a:rPr lang="en-US" altLang="ko-KR" sz="1800" dirty="0">
                <a:ea typeface="굴림" pitchFamily="50" charset="-127"/>
              </a:rPr>
              <a:t>arch/i386, arch/alpha … )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arch/arm/boot/</a:t>
            </a:r>
          </a:p>
          <a:p>
            <a:pPr lvl="2">
              <a:lnSpc>
                <a:spcPct val="90000"/>
              </a:lnSpc>
            </a:pPr>
            <a:r>
              <a:rPr lang="ko-KR" altLang="en-US" sz="1600" dirty="0" err="1">
                <a:ea typeface="굴림" pitchFamily="50" charset="-127"/>
              </a:rPr>
              <a:t>부트스트랩핑</a:t>
            </a:r>
            <a:r>
              <a:rPr lang="ko-KR" altLang="en-US" sz="1600" dirty="0">
                <a:ea typeface="굴림" pitchFamily="50" charset="-127"/>
              </a:rPr>
              <a:t> 코드 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arch/arm/kernel/</a:t>
            </a:r>
          </a:p>
          <a:p>
            <a:pPr lvl="2">
              <a:lnSpc>
                <a:spcPct val="90000"/>
              </a:lnSpc>
            </a:pPr>
            <a:r>
              <a:rPr lang="ko-KR" altLang="en-US" sz="1600" dirty="0">
                <a:ea typeface="굴림" pitchFamily="50" charset="-127"/>
              </a:rPr>
              <a:t>하드웨어 종속적인(</a:t>
            </a:r>
            <a:r>
              <a:rPr lang="en-US" altLang="ko-KR" sz="1600" dirty="0">
                <a:ea typeface="굴림" pitchFamily="50" charset="-127"/>
              </a:rPr>
              <a:t>hardware dependent) </a:t>
            </a:r>
            <a:r>
              <a:rPr lang="ko-KR" altLang="en-US" sz="1600" dirty="0" err="1">
                <a:ea typeface="굴림" pitchFamily="50" charset="-127"/>
              </a:rPr>
              <a:t>커널</a:t>
            </a:r>
            <a:r>
              <a:rPr lang="ko-KR" altLang="en-US" sz="1600" dirty="0">
                <a:ea typeface="굴림" pitchFamily="50" charset="-127"/>
              </a:rPr>
              <a:t> 관리 루틴</a:t>
            </a:r>
          </a:p>
          <a:p>
            <a:pPr lvl="2">
              <a:lnSpc>
                <a:spcPct val="90000"/>
              </a:lnSpc>
            </a:pPr>
            <a:r>
              <a:rPr lang="ko-KR" altLang="en-US" sz="1600" dirty="0">
                <a:ea typeface="굴림" pitchFamily="50" charset="-127"/>
              </a:rPr>
              <a:t>트랩, 인터럽트 처리 루틴</a:t>
            </a:r>
          </a:p>
          <a:p>
            <a:pPr lvl="2">
              <a:lnSpc>
                <a:spcPct val="90000"/>
              </a:lnSpc>
            </a:pPr>
            <a:r>
              <a:rPr lang="ko-KR" altLang="en-US" sz="1600" dirty="0">
                <a:ea typeface="굴림" pitchFamily="50" charset="-127"/>
              </a:rPr>
              <a:t>문맥 교환 루틴</a:t>
            </a:r>
          </a:p>
          <a:p>
            <a:pPr lvl="2">
              <a:lnSpc>
                <a:spcPct val="90000"/>
              </a:lnSpc>
            </a:pPr>
            <a:r>
              <a:rPr lang="ko-KR" altLang="en-US" sz="1600" dirty="0">
                <a:ea typeface="굴림" pitchFamily="50" charset="-127"/>
              </a:rPr>
              <a:t>장치 구성, 초기화 루틴 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arch/arm/mm/</a:t>
            </a:r>
          </a:p>
          <a:p>
            <a:pPr lvl="2">
              <a:lnSpc>
                <a:spcPct val="90000"/>
              </a:lnSpc>
            </a:pPr>
            <a:r>
              <a:rPr lang="ko-KR" altLang="en-US" sz="1600" dirty="0">
                <a:ea typeface="굴림" pitchFamily="50" charset="-127"/>
              </a:rPr>
              <a:t>하드웨어 종속적인 메모리 관리 루틴 </a:t>
            </a:r>
          </a:p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init/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하드웨어 독립적인 </a:t>
            </a:r>
            <a:r>
              <a:rPr lang="ko-KR" altLang="en-US" sz="1800" dirty="0" err="1">
                <a:ea typeface="굴림" pitchFamily="50" charset="-127"/>
              </a:rPr>
              <a:t>커널</a:t>
            </a:r>
            <a:r>
              <a:rPr lang="ko-KR" altLang="en-US" sz="1800" dirty="0">
                <a:ea typeface="굴림" pitchFamily="50" charset="-127"/>
              </a:rPr>
              <a:t> 초기화 루틴 (</a:t>
            </a:r>
            <a:r>
              <a:rPr lang="en-US" altLang="ko-KR" sz="1800" dirty="0" err="1">
                <a:ea typeface="굴림" pitchFamily="50" charset="-127"/>
              </a:rPr>
              <a:t>start_kernel</a:t>
            </a:r>
            <a:r>
              <a:rPr lang="en-US" altLang="ko-KR" sz="1800" dirty="0">
                <a:ea typeface="굴림" pitchFamily="50" charset="-127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태스크 0 (</a:t>
            </a:r>
            <a:r>
              <a:rPr lang="en-US" altLang="ko-KR" sz="1800" dirty="0" err="1">
                <a:ea typeface="굴림" pitchFamily="50" charset="-127"/>
              </a:rPr>
              <a:t>init_task</a:t>
            </a:r>
            <a:r>
              <a:rPr lang="en-US" altLang="ko-KR" sz="1800" dirty="0">
                <a:ea typeface="굴림" pitchFamily="50" charset="-127"/>
              </a:rPr>
              <a:t> or task[0]) </a:t>
            </a:r>
            <a:r>
              <a:rPr lang="ko-KR" altLang="en-US" sz="1800" dirty="0">
                <a:ea typeface="굴림" pitchFamily="50" charset="-127"/>
              </a:rPr>
              <a:t>생성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태스크 1, 2, 3 등 데몬 프로세스 생성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pitchFamily="50" charset="-127"/>
              </a:rPr>
              <a:t>각 </a:t>
            </a:r>
            <a:r>
              <a:rPr lang="ko-KR" altLang="en-US" dirty="0" err="1" smtClean="0">
                <a:ea typeface="굴림" pitchFamily="50" charset="-127"/>
              </a:rPr>
              <a:t>디렉토리</a:t>
            </a:r>
            <a:r>
              <a:rPr lang="ko-KR" altLang="en-US" dirty="0" smtClean="0">
                <a:ea typeface="굴림" pitchFamily="50" charset="-127"/>
              </a:rPr>
              <a:t> 설명 (2)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kernel/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 err="1">
                <a:ea typeface="굴림" pitchFamily="50" charset="-127"/>
              </a:rPr>
              <a:t>리눅스</a:t>
            </a:r>
            <a:r>
              <a:rPr lang="ko-KR" altLang="en-US" sz="1800" dirty="0">
                <a:ea typeface="굴림" pitchFamily="50" charset="-127"/>
              </a:rPr>
              <a:t> </a:t>
            </a:r>
            <a:r>
              <a:rPr lang="ko-KR" altLang="en-US" sz="1800" dirty="0" err="1">
                <a:ea typeface="굴림" pitchFamily="50" charset="-127"/>
              </a:rPr>
              <a:t>커널의</a:t>
            </a:r>
            <a:r>
              <a:rPr lang="ko-KR" altLang="en-US" sz="1800" dirty="0">
                <a:ea typeface="굴림" pitchFamily="50" charset="-127"/>
              </a:rPr>
              <a:t> 가장 중심적인 </a:t>
            </a:r>
            <a:r>
              <a:rPr lang="ko-KR" altLang="en-US" sz="1800" dirty="0" err="1">
                <a:ea typeface="굴림" pitchFamily="50" charset="-127"/>
              </a:rPr>
              <a:t>디렉토리</a:t>
            </a:r>
            <a:r>
              <a:rPr lang="ko-KR" altLang="en-US" sz="1800" dirty="0">
                <a:ea typeface="굴림" pitchFamily="50" charset="-127"/>
              </a:rPr>
              <a:t> (</a:t>
            </a:r>
            <a:r>
              <a:rPr lang="en-US" altLang="ko-KR" sz="1800" dirty="0">
                <a:ea typeface="굴림" pitchFamily="50" charset="-127"/>
              </a:rPr>
              <a:t>central section of the kernel)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하드웨어 독립적인 </a:t>
            </a:r>
            <a:r>
              <a:rPr lang="ko-KR" altLang="en-US" sz="1800" dirty="0" err="1">
                <a:ea typeface="굴림" pitchFamily="50" charset="-127"/>
              </a:rPr>
              <a:t>커널</a:t>
            </a:r>
            <a:r>
              <a:rPr lang="ko-KR" altLang="en-US" sz="1800" dirty="0">
                <a:ea typeface="굴림" pitchFamily="50" charset="-127"/>
              </a:rPr>
              <a:t> 관리 루틴 (하드웨어 종속적인 </a:t>
            </a:r>
            <a:r>
              <a:rPr lang="ko-KR" altLang="en-US" sz="1800" dirty="0" err="1">
                <a:ea typeface="굴림" pitchFamily="50" charset="-127"/>
              </a:rPr>
              <a:t>커널</a:t>
            </a:r>
            <a:r>
              <a:rPr lang="ko-KR" altLang="en-US" sz="1800" dirty="0">
                <a:ea typeface="굴림" pitchFamily="50" charset="-127"/>
              </a:rPr>
              <a:t> 관리 루틴은 </a:t>
            </a:r>
            <a:r>
              <a:rPr lang="en-US" altLang="ko-KR" sz="1800" dirty="0">
                <a:ea typeface="굴림" pitchFamily="50" charset="-127"/>
              </a:rPr>
              <a:t>arch/arm/kernel </a:t>
            </a:r>
            <a:r>
              <a:rPr lang="ko-KR" altLang="en-US" sz="1800" dirty="0" err="1">
                <a:ea typeface="굴림" pitchFamily="50" charset="-127"/>
              </a:rPr>
              <a:t>디렉토리에</a:t>
            </a:r>
            <a:r>
              <a:rPr lang="ko-KR" altLang="en-US" sz="1800" dirty="0">
                <a:ea typeface="굴림" pitchFamily="50" charset="-127"/>
              </a:rPr>
              <a:t> 존재)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fork, exit </a:t>
            </a:r>
            <a:r>
              <a:rPr lang="ko-KR" altLang="en-US" sz="1800" dirty="0">
                <a:ea typeface="굴림" pitchFamily="50" charset="-127"/>
              </a:rPr>
              <a:t>등 태스크 관련 시스템 호출 처리 루틴 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스케줄러 (</a:t>
            </a:r>
            <a:r>
              <a:rPr lang="en-US" altLang="ko-KR" sz="1800" dirty="0">
                <a:ea typeface="굴림" pitchFamily="50" charset="-127"/>
              </a:rPr>
              <a:t>scheduler) </a:t>
            </a:r>
            <a:r>
              <a:rPr lang="ko-KR" altLang="en-US" sz="1800" dirty="0">
                <a:ea typeface="굴림" pitchFamily="50" charset="-127"/>
              </a:rPr>
              <a:t>루틴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시그널 처리 (</a:t>
            </a:r>
            <a:r>
              <a:rPr lang="en-US" altLang="ko-KR" sz="1800" dirty="0">
                <a:ea typeface="굴림" pitchFamily="50" charset="-127"/>
              </a:rPr>
              <a:t>signal handling)/</a:t>
            </a:r>
            <a:r>
              <a:rPr lang="ko-KR" altLang="en-US" sz="1800" dirty="0">
                <a:ea typeface="굴림" pitchFamily="50" charset="-127"/>
              </a:rPr>
              <a:t>시간 관리 (</a:t>
            </a:r>
            <a:r>
              <a:rPr lang="en-US" altLang="ko-KR" sz="1800" dirty="0">
                <a:ea typeface="굴림" pitchFamily="50" charset="-127"/>
              </a:rPr>
              <a:t>time management) </a:t>
            </a:r>
            <a:r>
              <a:rPr lang="ko-KR" altLang="en-US" sz="1800" dirty="0">
                <a:ea typeface="굴림" pitchFamily="50" charset="-127"/>
              </a:rPr>
              <a:t>루틴</a:t>
            </a:r>
          </a:p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mm/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하드웨어 독립적인 메모리 관리 루틴 (하드웨어 종속적인 메모리 관리 루틴은 </a:t>
            </a:r>
            <a:r>
              <a:rPr lang="en-US" altLang="ko-KR" sz="1800" dirty="0">
                <a:ea typeface="굴림" pitchFamily="50" charset="-127"/>
              </a:rPr>
              <a:t>arch/arm/mm </a:t>
            </a:r>
            <a:r>
              <a:rPr lang="ko-KR" altLang="en-US" sz="1800" dirty="0" err="1">
                <a:ea typeface="굴림" pitchFamily="50" charset="-127"/>
              </a:rPr>
              <a:t>디렉토리에</a:t>
            </a:r>
            <a:r>
              <a:rPr lang="ko-KR" altLang="en-US" sz="1800" dirty="0">
                <a:ea typeface="굴림" pitchFamily="50" charset="-127"/>
              </a:rPr>
              <a:t> 존재) 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가상 메모리 관리, </a:t>
            </a:r>
            <a:r>
              <a:rPr lang="ko-KR" altLang="en-US" sz="1800" dirty="0" err="1">
                <a:ea typeface="굴림" pitchFamily="50" charset="-127"/>
              </a:rPr>
              <a:t>페이징</a:t>
            </a:r>
            <a:r>
              <a:rPr lang="ko-KR" altLang="en-US" sz="1800" dirty="0">
                <a:ea typeface="굴림" pitchFamily="50" charset="-127"/>
              </a:rPr>
              <a:t> (</a:t>
            </a:r>
            <a:r>
              <a:rPr lang="en-US" altLang="ko-KR" sz="1800" dirty="0">
                <a:ea typeface="굴림" pitchFamily="50" charset="-127"/>
              </a:rPr>
              <a:t>paging), </a:t>
            </a:r>
            <a:r>
              <a:rPr lang="ko-KR" altLang="en-US" sz="1800" dirty="0" err="1">
                <a:ea typeface="굴림" pitchFamily="50" charset="-127"/>
              </a:rPr>
              <a:t>스와핑</a:t>
            </a:r>
            <a:r>
              <a:rPr lang="ko-KR" altLang="en-US" sz="1800" dirty="0">
                <a:ea typeface="굴림" pitchFamily="50" charset="-127"/>
              </a:rPr>
              <a:t>(</a:t>
            </a:r>
            <a:r>
              <a:rPr lang="en-US" altLang="ko-KR" sz="1800" dirty="0">
                <a:ea typeface="굴림" pitchFamily="50" charset="-127"/>
              </a:rPr>
              <a:t>swapping)</a:t>
            </a:r>
          </a:p>
          <a:p>
            <a:pPr>
              <a:lnSpc>
                <a:spcPct val="90000"/>
              </a:lnSpc>
            </a:pPr>
            <a:r>
              <a:rPr lang="en-US" altLang="ko-KR" sz="2000" dirty="0" err="1">
                <a:ea typeface="굴림" pitchFamily="50" charset="-127"/>
              </a:rPr>
              <a:t>fs</a:t>
            </a:r>
            <a:r>
              <a:rPr lang="en-US" altLang="ko-KR" sz="2000" dirty="0">
                <a:ea typeface="굴림" pitchFamily="50" charset="-127"/>
              </a:rPr>
              <a:t>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가상 파일 시스템 (</a:t>
            </a:r>
            <a:r>
              <a:rPr lang="en-US" altLang="ko-KR" sz="1800" dirty="0">
                <a:ea typeface="굴림" pitchFamily="50" charset="-127"/>
              </a:rPr>
              <a:t>virtual file system ) </a:t>
            </a:r>
            <a:r>
              <a:rPr lang="ko-KR" altLang="en-US" sz="1800" dirty="0">
                <a:ea typeface="굴림" pitchFamily="50" charset="-127"/>
              </a:rPr>
              <a:t>관리 루틴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open, read </a:t>
            </a:r>
            <a:r>
              <a:rPr lang="ko-KR" altLang="en-US" sz="1800" dirty="0">
                <a:ea typeface="굴림" pitchFamily="50" charset="-127"/>
              </a:rPr>
              <a:t>등 태스크 관련 시스템 호출 처리 루틴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특정 파일 시스템 관리 루틴은 하위 </a:t>
            </a:r>
            <a:r>
              <a:rPr lang="ko-KR" altLang="en-US" sz="1800" dirty="0" err="1">
                <a:ea typeface="굴림" pitchFamily="50" charset="-127"/>
              </a:rPr>
              <a:t>디렉토리에</a:t>
            </a:r>
            <a:r>
              <a:rPr lang="ko-KR" altLang="en-US" sz="1800" dirty="0">
                <a:ea typeface="굴림" pitchFamily="50" charset="-127"/>
              </a:rPr>
              <a:t> 존재 (</a:t>
            </a:r>
            <a:r>
              <a:rPr lang="en-US" altLang="ko-KR" sz="1800" dirty="0">
                <a:ea typeface="굴림" pitchFamily="50" charset="-127"/>
              </a:rPr>
              <a:t>ext2, ext3, </a:t>
            </a:r>
            <a:r>
              <a:rPr lang="en-US" altLang="ko-KR" sz="1800" dirty="0" err="1">
                <a:ea typeface="굴림" pitchFamily="50" charset="-127"/>
              </a:rPr>
              <a:t>ramfs</a:t>
            </a:r>
            <a:r>
              <a:rPr lang="en-US" altLang="ko-KR" sz="1800" dirty="0">
                <a:ea typeface="굴림" pitchFamily="50" charset="-127"/>
              </a:rPr>
              <a:t>, </a:t>
            </a:r>
            <a:r>
              <a:rPr lang="en-US" altLang="ko-KR" sz="1800" dirty="0" err="1">
                <a:ea typeface="굴림" pitchFamily="50" charset="-127"/>
              </a:rPr>
              <a:t>minix</a:t>
            </a:r>
            <a:r>
              <a:rPr lang="en-US" altLang="ko-KR" sz="1800" dirty="0">
                <a:ea typeface="굴림" pitchFamily="50" charset="-127"/>
              </a:rPr>
              <a:t>, jffs2, proc, </a:t>
            </a:r>
            <a:r>
              <a:rPr lang="en-US" altLang="ko-KR" sz="1800" dirty="0" err="1">
                <a:ea typeface="굴림" pitchFamily="50" charset="-127"/>
              </a:rPr>
              <a:t>nfs</a:t>
            </a:r>
            <a:r>
              <a:rPr lang="en-US" altLang="ko-KR" sz="1800" dirty="0">
                <a:ea typeface="굴림" pitchFamily="50" charset="-127"/>
              </a:rPr>
              <a:t>, </a:t>
            </a:r>
            <a:r>
              <a:rPr lang="en-US" altLang="ko-KR" sz="1800" dirty="0" err="1">
                <a:ea typeface="굴림" pitchFamily="50" charset="-127"/>
              </a:rPr>
              <a:t>msdos</a:t>
            </a:r>
            <a:r>
              <a:rPr lang="en-US" altLang="ko-KR" sz="1800" dirty="0">
                <a:ea typeface="굴림" pitchFamily="50" charset="-127"/>
              </a:rPr>
              <a:t>, coda, .. 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pitchFamily="50" charset="-127"/>
              </a:rPr>
              <a:t>각 </a:t>
            </a:r>
            <a:r>
              <a:rPr lang="ko-KR" altLang="en-US" dirty="0" err="1" smtClean="0">
                <a:ea typeface="굴림" pitchFamily="50" charset="-127"/>
              </a:rPr>
              <a:t>디렉토리</a:t>
            </a:r>
            <a:r>
              <a:rPr lang="ko-KR" altLang="en-US" dirty="0" smtClean="0">
                <a:ea typeface="굴림" pitchFamily="50" charset="-127"/>
              </a:rPr>
              <a:t> 설명 (3)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drivers/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개개의 장치를 제어하기 위한 장치 드라이버 루틴 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디바이스 드라이버는 크게 문자/블록/네트워크 드라이버로 구분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drivers/block/ : </a:t>
            </a:r>
            <a:r>
              <a:rPr lang="ko-KR" altLang="en-US" sz="1800" dirty="0">
                <a:ea typeface="굴림" pitchFamily="50" charset="-127"/>
              </a:rPr>
              <a:t>블록 장치 드라이버. 예를 들어 </a:t>
            </a:r>
            <a:r>
              <a:rPr lang="en-US" altLang="ko-KR" sz="1800" dirty="0">
                <a:ea typeface="굴림" pitchFamily="50" charset="-127"/>
              </a:rPr>
              <a:t>IDE </a:t>
            </a:r>
            <a:r>
              <a:rPr lang="ko-KR" altLang="en-US" sz="1800" dirty="0">
                <a:ea typeface="굴림" pitchFamily="50" charset="-127"/>
              </a:rPr>
              <a:t>디스크 (</a:t>
            </a:r>
            <a:r>
              <a:rPr lang="en-US" altLang="ko-KR" sz="1800" dirty="0" err="1">
                <a:ea typeface="굴림" pitchFamily="50" charset="-127"/>
              </a:rPr>
              <a:t>hd</a:t>
            </a:r>
            <a:r>
              <a:rPr lang="en-US" altLang="ko-KR" sz="1800" dirty="0">
                <a:ea typeface="굴림" pitchFamily="50" charset="-127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drivers/char/ : </a:t>
            </a:r>
            <a:r>
              <a:rPr lang="ko-KR" altLang="en-US" sz="1800" dirty="0">
                <a:ea typeface="굴림" pitchFamily="50" charset="-127"/>
              </a:rPr>
              <a:t>문자 장치 드라이버. </a:t>
            </a:r>
            <a:r>
              <a:rPr lang="en-US" altLang="ko-KR" sz="1800" dirty="0">
                <a:ea typeface="굴림" pitchFamily="50" charset="-127"/>
              </a:rPr>
              <a:t>serial ports, </a:t>
            </a:r>
            <a:r>
              <a:rPr lang="en-US" altLang="ko-KR" sz="1800" dirty="0" err="1">
                <a:ea typeface="굴림" pitchFamily="50" charset="-127"/>
              </a:rPr>
              <a:t>tty</a:t>
            </a:r>
            <a:r>
              <a:rPr lang="en-US" altLang="ko-KR" sz="1800" dirty="0">
                <a:ea typeface="굴림" pitchFamily="50" charset="-127"/>
              </a:rPr>
              <a:t>, modem, ..)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drivers/net : </a:t>
            </a:r>
            <a:r>
              <a:rPr lang="ko-KR" altLang="en-US" sz="1800" dirty="0" err="1">
                <a:ea typeface="굴림" pitchFamily="50" charset="-127"/>
              </a:rPr>
              <a:t>네트웍</a:t>
            </a:r>
            <a:r>
              <a:rPr lang="ko-KR" altLang="en-US" sz="1800" dirty="0">
                <a:ea typeface="굴림" pitchFamily="50" charset="-127"/>
              </a:rPr>
              <a:t> 장치 드라이버. 예를 들어 3</a:t>
            </a:r>
            <a:r>
              <a:rPr lang="en-US" altLang="ko-KR" sz="1800" dirty="0">
                <a:ea typeface="굴림" pitchFamily="50" charset="-127"/>
              </a:rPr>
              <a:t>C509, ...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drivers/</a:t>
            </a:r>
            <a:r>
              <a:rPr lang="en-US" altLang="ko-KR" sz="1800" dirty="0" err="1">
                <a:ea typeface="굴림" pitchFamily="50" charset="-127"/>
              </a:rPr>
              <a:t>pci</a:t>
            </a:r>
            <a:r>
              <a:rPr lang="en-US" altLang="ko-KR" sz="1800" dirty="0">
                <a:ea typeface="굴림" pitchFamily="50" charset="-127"/>
              </a:rPr>
              <a:t>/ : PCI bus </a:t>
            </a:r>
            <a:r>
              <a:rPr lang="ko-KR" altLang="en-US" sz="1800" dirty="0">
                <a:ea typeface="굴림" pitchFamily="50" charset="-127"/>
              </a:rPr>
              <a:t>제어 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drivers/</a:t>
            </a:r>
            <a:r>
              <a:rPr lang="en-US" altLang="ko-KR" sz="1800" dirty="0" err="1">
                <a:ea typeface="굴림" pitchFamily="50" charset="-127"/>
              </a:rPr>
              <a:t>cdrom</a:t>
            </a:r>
            <a:r>
              <a:rPr lang="en-US" altLang="ko-KR" sz="1800" dirty="0">
                <a:ea typeface="굴림" pitchFamily="50" charset="-127"/>
              </a:rPr>
              <a:t>/ : CD-ROM </a:t>
            </a:r>
            <a:r>
              <a:rPr lang="ko-KR" altLang="en-US" sz="1800" dirty="0">
                <a:ea typeface="굴림" pitchFamily="50" charset="-127"/>
              </a:rPr>
              <a:t>드라이버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drivers/</a:t>
            </a:r>
            <a:r>
              <a:rPr lang="en-US" altLang="ko-KR" sz="1800" dirty="0" err="1">
                <a:ea typeface="굴림" pitchFamily="50" charset="-127"/>
              </a:rPr>
              <a:t>scsi</a:t>
            </a:r>
            <a:r>
              <a:rPr lang="en-US" altLang="ko-KR" sz="1800" dirty="0">
                <a:ea typeface="굴림" pitchFamily="50" charset="-127"/>
              </a:rPr>
              <a:t>/ : SCSI </a:t>
            </a:r>
            <a:r>
              <a:rPr lang="ko-KR" altLang="en-US" sz="1800" dirty="0">
                <a:ea typeface="굴림" pitchFamily="50" charset="-127"/>
              </a:rPr>
              <a:t>인터페이스 관리</a:t>
            </a:r>
          </a:p>
          <a:p>
            <a:pPr lvl="1">
              <a:lnSpc>
                <a:spcPct val="90000"/>
              </a:lnSpc>
            </a:pPr>
            <a:endParaRPr lang="ko-KR" altLang="en-US" sz="1800" dirty="0"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000" dirty="0" smtClean="0">
                <a:ea typeface="굴림" pitchFamily="50" charset="-127"/>
              </a:rPr>
              <a:t>Sound :sound card </a:t>
            </a:r>
            <a:r>
              <a:rPr lang="ko-KR" altLang="en-US" sz="2000" dirty="0" smtClean="0">
                <a:ea typeface="굴림" pitchFamily="50" charset="-127"/>
              </a:rPr>
              <a:t>드라이버 </a:t>
            </a:r>
            <a:endParaRPr lang="en-US" altLang="ko-KR" sz="2000" dirty="0" smtClean="0"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000" dirty="0" err="1" smtClean="0">
                <a:ea typeface="굴림" pitchFamily="50" charset="-127"/>
              </a:rPr>
              <a:t>ipc</a:t>
            </a:r>
            <a:r>
              <a:rPr lang="en-US" altLang="ko-KR" sz="2000" dirty="0">
                <a:ea typeface="굴림" pitchFamily="50" charset="-127"/>
              </a:rPr>
              <a:t>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프로세스간 통신을 지원하기 위한  루틴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 err="1">
                <a:ea typeface="굴림" pitchFamily="50" charset="-127"/>
              </a:rPr>
              <a:t>세마포어</a:t>
            </a:r>
            <a:r>
              <a:rPr lang="ko-KR" altLang="en-US" sz="1800" dirty="0">
                <a:ea typeface="굴림" pitchFamily="50" charset="-127"/>
              </a:rPr>
              <a:t>(</a:t>
            </a:r>
            <a:r>
              <a:rPr lang="en-US" altLang="ko-KR" sz="1800" dirty="0">
                <a:ea typeface="굴림" pitchFamily="50" charset="-127"/>
              </a:rPr>
              <a:t>semaphores), </a:t>
            </a:r>
            <a:r>
              <a:rPr lang="ko-KR" altLang="en-US" sz="1800" dirty="0">
                <a:ea typeface="굴림" pitchFamily="50" charset="-127"/>
              </a:rPr>
              <a:t>공유 메모리(</a:t>
            </a:r>
            <a:r>
              <a:rPr lang="en-US" altLang="ko-KR" sz="1800" dirty="0">
                <a:ea typeface="굴림" pitchFamily="50" charset="-127"/>
              </a:rPr>
              <a:t>shared memory), </a:t>
            </a:r>
            <a:r>
              <a:rPr lang="ko-KR" altLang="en-US" sz="1800" dirty="0">
                <a:ea typeface="굴림" pitchFamily="50" charset="-127"/>
              </a:rPr>
              <a:t>메시지 큐(</a:t>
            </a:r>
            <a:r>
              <a:rPr lang="en-US" altLang="ko-KR" sz="1800" dirty="0">
                <a:ea typeface="굴림" pitchFamily="50" charset="-127"/>
              </a:rPr>
              <a:t>message queues) </a:t>
            </a:r>
            <a:endParaRPr lang="ko-KR" altLang="en-US" sz="1800" dirty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pitchFamily="50" charset="-127"/>
              </a:rPr>
              <a:t>각 </a:t>
            </a:r>
            <a:r>
              <a:rPr lang="ko-KR" altLang="en-US" dirty="0" err="1" smtClean="0">
                <a:ea typeface="굴림" pitchFamily="50" charset="-127"/>
              </a:rPr>
              <a:t>디렉토리</a:t>
            </a:r>
            <a:r>
              <a:rPr lang="ko-KR" altLang="en-US" dirty="0" smtClean="0">
                <a:ea typeface="굴림" pitchFamily="50" charset="-127"/>
              </a:rPr>
              <a:t> 설명 (4)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net/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TCP/IP, ARP </a:t>
            </a:r>
            <a:r>
              <a:rPr lang="ko-KR" altLang="en-US" sz="1800" dirty="0">
                <a:ea typeface="굴림" pitchFamily="50" charset="-127"/>
              </a:rPr>
              <a:t>등 </a:t>
            </a:r>
            <a:r>
              <a:rPr lang="ko-KR" altLang="en-US" sz="1800" dirty="0" err="1">
                <a:ea typeface="굴림" pitchFamily="50" charset="-127"/>
              </a:rPr>
              <a:t>네트웍</a:t>
            </a:r>
            <a:r>
              <a:rPr lang="ko-KR" altLang="en-US" sz="1800" dirty="0">
                <a:ea typeface="굴림" pitchFamily="50" charset="-127"/>
              </a:rPr>
              <a:t> 통신 프로토콜 (</a:t>
            </a:r>
            <a:r>
              <a:rPr lang="ko-KR" altLang="en-US" sz="1800" dirty="0" err="1">
                <a:ea typeface="굴림" pitchFamily="50" charset="-127"/>
              </a:rPr>
              <a:t>네트웍</a:t>
            </a:r>
            <a:r>
              <a:rPr lang="ko-KR" altLang="en-US" sz="1800" dirty="0">
                <a:ea typeface="굴림" pitchFamily="50" charset="-127"/>
              </a:rPr>
              <a:t> 장치 드라이버는 </a:t>
            </a:r>
            <a:r>
              <a:rPr lang="en-US" altLang="ko-KR" sz="1800" dirty="0">
                <a:ea typeface="굴림" pitchFamily="50" charset="-127"/>
              </a:rPr>
              <a:t>drivers/net</a:t>
            </a:r>
            <a:r>
              <a:rPr lang="ko-KR" altLang="en-US" sz="1800" dirty="0">
                <a:ea typeface="굴림" pitchFamily="50" charset="-127"/>
              </a:rPr>
              <a:t>에 존재)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소켓 인터페이스 </a:t>
            </a:r>
          </a:p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include/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 err="1">
                <a:ea typeface="굴림" pitchFamily="50" charset="-127"/>
              </a:rPr>
              <a:t>커널</a:t>
            </a:r>
            <a:r>
              <a:rPr lang="ko-KR" altLang="en-US" sz="1800" dirty="0">
                <a:ea typeface="굴림" pitchFamily="50" charset="-127"/>
              </a:rPr>
              <a:t> 헤더 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하드웨어 독립적인 헤더 : </a:t>
            </a:r>
            <a:r>
              <a:rPr lang="en-US" altLang="ko-KR" sz="1800" dirty="0">
                <a:ea typeface="굴림" pitchFamily="50" charset="-127"/>
              </a:rPr>
              <a:t>include/</a:t>
            </a:r>
            <a:r>
              <a:rPr lang="en-US" altLang="ko-KR" sz="1800" dirty="0" err="1">
                <a:ea typeface="굴림" pitchFamily="50" charset="-127"/>
              </a:rPr>
              <a:t>linux</a:t>
            </a:r>
            <a:r>
              <a:rPr lang="en-US" altLang="ko-KR" sz="1800" dirty="0">
                <a:ea typeface="굴림" pitchFamily="50" charset="-127"/>
              </a:rPr>
              <a:t>/ 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하드웨어 종속적인 헤더 : </a:t>
            </a:r>
            <a:r>
              <a:rPr lang="en-US" altLang="ko-KR" sz="1800" dirty="0">
                <a:ea typeface="굴림" pitchFamily="50" charset="-127"/>
              </a:rPr>
              <a:t>include/</a:t>
            </a:r>
            <a:r>
              <a:rPr lang="en-US" altLang="ko-KR" sz="1800" dirty="0" err="1">
                <a:ea typeface="굴림" pitchFamily="50" charset="-127"/>
              </a:rPr>
              <a:t>asm</a:t>
            </a:r>
            <a:r>
              <a:rPr lang="en-US" altLang="ko-KR" sz="1800" dirty="0">
                <a:ea typeface="굴림" pitchFamily="50" charset="-127"/>
              </a:rPr>
              <a:t>-***/ (</a:t>
            </a:r>
            <a:r>
              <a:rPr lang="ko-KR" altLang="en-US" sz="1800" dirty="0">
                <a:ea typeface="굴림" pitchFamily="50" charset="-127"/>
              </a:rPr>
              <a:t>예를 들어 </a:t>
            </a:r>
            <a:r>
              <a:rPr lang="en-US" altLang="ko-KR" sz="1800" dirty="0">
                <a:ea typeface="굴림" pitchFamily="50" charset="-127"/>
              </a:rPr>
              <a:t>ARM CPU </a:t>
            </a:r>
            <a:r>
              <a:rPr lang="ko-KR" altLang="en-US" sz="1800" dirty="0">
                <a:ea typeface="굴림" pitchFamily="50" charset="-127"/>
              </a:rPr>
              <a:t>종속적인 헤더는 </a:t>
            </a:r>
            <a:r>
              <a:rPr lang="en-US" altLang="ko-KR" sz="1800" dirty="0">
                <a:ea typeface="굴림" pitchFamily="50" charset="-127"/>
              </a:rPr>
              <a:t>include/</a:t>
            </a:r>
            <a:r>
              <a:rPr lang="en-US" altLang="ko-KR" sz="1800" dirty="0" err="1">
                <a:ea typeface="굴림" pitchFamily="50" charset="-127"/>
              </a:rPr>
              <a:t>asm</a:t>
            </a:r>
            <a:r>
              <a:rPr lang="en-US" altLang="ko-KR" sz="1800" dirty="0">
                <a:ea typeface="굴림" pitchFamily="50" charset="-127"/>
              </a:rPr>
              <a:t>-arm/ </a:t>
            </a:r>
            <a:r>
              <a:rPr lang="ko-KR" altLang="en-US" sz="1800" dirty="0" err="1">
                <a:ea typeface="굴림" pitchFamily="50" charset="-127"/>
              </a:rPr>
              <a:t>디렉토리에</a:t>
            </a:r>
            <a:r>
              <a:rPr lang="ko-KR" altLang="en-US" sz="1800" dirty="0">
                <a:ea typeface="굴림" pitchFamily="50" charset="-127"/>
              </a:rPr>
              <a:t> 존재)</a:t>
            </a:r>
          </a:p>
          <a:p>
            <a:pPr>
              <a:lnSpc>
                <a:spcPct val="90000"/>
              </a:lnSpc>
            </a:pPr>
            <a:r>
              <a:rPr lang="en-US" altLang="ko-KR" sz="2000" dirty="0" smtClean="0">
                <a:ea typeface="굴림" pitchFamily="50" charset="-127"/>
              </a:rPr>
              <a:t>lib</a:t>
            </a:r>
            <a:r>
              <a:rPr lang="en-US" altLang="ko-KR" sz="2000" dirty="0">
                <a:ea typeface="굴림" pitchFamily="50" charset="-127"/>
              </a:rPr>
              <a:t>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 err="1">
                <a:ea typeface="굴림" pitchFamily="50" charset="-127"/>
              </a:rPr>
              <a:t>커널</a:t>
            </a:r>
            <a:r>
              <a:rPr lang="ko-KR" altLang="en-US" sz="1800" dirty="0">
                <a:ea typeface="굴림" pitchFamily="50" charset="-127"/>
              </a:rPr>
              <a:t> 라이브러리 루틴</a:t>
            </a:r>
          </a:p>
          <a:p>
            <a:pPr>
              <a:lnSpc>
                <a:spcPct val="90000"/>
              </a:lnSpc>
            </a:pPr>
            <a:r>
              <a:rPr lang="en-US" altLang="ko-KR" sz="2000" dirty="0">
                <a:ea typeface="굴림" pitchFamily="50" charset="-127"/>
              </a:rPr>
              <a:t>doc/ or Documentation/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 err="1">
                <a:ea typeface="굴림" pitchFamily="50" charset="-127"/>
              </a:rPr>
              <a:t>커널</a:t>
            </a:r>
            <a:r>
              <a:rPr lang="ko-KR" altLang="en-US" sz="1800" dirty="0">
                <a:ea typeface="굴림" pitchFamily="50" charset="-127"/>
              </a:rPr>
              <a:t> 문서 </a:t>
            </a:r>
            <a:r>
              <a:rPr lang="ko-KR" altLang="en-US" sz="1800" dirty="0" err="1">
                <a:ea typeface="굴림" pitchFamily="50" charset="-127"/>
              </a:rPr>
              <a:t>디렉토리</a:t>
            </a:r>
            <a:r>
              <a:rPr lang="ko-KR" altLang="en-US" sz="1800" dirty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514</Words>
  <Application>Microsoft Office PowerPoint</Application>
  <PresentationFormat>화면 슬라이드 쇼(4:3)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망고100 보드로 놀아보자 -12</vt:lpstr>
      <vt:lpstr>Linux 커널 소스 트리 구조 </vt:lpstr>
      <vt:lpstr>각 디렉토리 설명</vt:lpstr>
      <vt:lpstr>각 디렉토리 설명 (2)</vt:lpstr>
      <vt:lpstr>각 디렉토리 설명 (3)</vt:lpstr>
      <vt:lpstr>각 디렉토리 설명 (4)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 -12</dc:title>
  <dc:creator>icanjji</dc:creator>
  <cp:lastModifiedBy>icanjji</cp:lastModifiedBy>
  <cp:revision>1</cp:revision>
  <dcterms:created xsi:type="dcterms:W3CDTF">2010-08-23T11:41:21Z</dcterms:created>
  <dcterms:modified xsi:type="dcterms:W3CDTF">2010-08-23T11:44:00Z</dcterms:modified>
</cp:coreProperties>
</file>