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863" r:id="rId2"/>
  </p:sldMasterIdLst>
  <p:notesMasterIdLst>
    <p:notesMasterId r:id="rId12"/>
  </p:notesMasterIdLst>
  <p:sldIdLst>
    <p:sldId id="256" r:id="rId3"/>
    <p:sldId id="257" r:id="rId4"/>
    <p:sldId id="258" r:id="rId5"/>
    <p:sldId id="261" r:id="rId6"/>
    <p:sldId id="259" r:id="rId7"/>
    <p:sldId id="260" r:id="rId8"/>
    <p:sldId id="264" r:id="rId9"/>
    <p:sldId id="266" r:id="rId10"/>
    <p:sldId id="263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02" autoAdjust="0"/>
    <p:restoredTop sz="94660"/>
  </p:normalViewPr>
  <p:slideViewPr>
    <p:cSldViewPr snapToGrid="0">
      <p:cViewPr>
        <p:scale>
          <a:sx n="75" d="100"/>
          <a:sy n="75" d="100"/>
        </p:scale>
        <p:origin x="-2520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11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40ED7-B8F2-44A3-981F-2F4E4EB353CA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3B85D-CD39-4DFF-90F5-2B7C65DC34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1663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47836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78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18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4148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1967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04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068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525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776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날짜 개체 틀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6356350"/>
            <a:ext cx="12192000" cy="33496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400" b="1" smtClean="0"/>
              <a:t>AT100</a:t>
            </a:r>
            <a:r>
              <a:rPr lang="en-US" altLang="ko-KR" sz="1400" b="1" baseline="0" smtClean="0"/>
              <a:t> Evaluation Kit Quick Start Guide</a:t>
            </a:r>
            <a:endParaRPr lang="ko-KR" altLang="en-US" sz="1400" b="1"/>
          </a:p>
        </p:txBody>
      </p:sp>
      <p:sp>
        <p:nvSpPr>
          <p:cNvPr id="12" name="직사각형 11"/>
          <p:cNvSpPr/>
          <p:nvPr userDrawn="1"/>
        </p:nvSpPr>
        <p:spPr>
          <a:xfrm>
            <a:off x="0" y="6281738"/>
            <a:ext cx="12192000" cy="36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 userDrawn="1"/>
        </p:nvSpPr>
        <p:spPr>
          <a:xfrm>
            <a:off x="-7259" y="105905"/>
            <a:ext cx="12192000" cy="140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9708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881" y="119740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6750" y="1768475"/>
            <a:ext cx="10515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6356350"/>
            <a:ext cx="12192000" cy="33496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400" b="1" smtClean="0"/>
              <a:t>AT100</a:t>
            </a:r>
            <a:r>
              <a:rPr lang="en-US" altLang="ko-KR" sz="1400" b="1" baseline="0" smtClean="0"/>
              <a:t> Evaluation Kit Quick Start Guide</a:t>
            </a:r>
            <a:endParaRPr lang="ko-KR" altLang="en-US" sz="1400" b="1"/>
          </a:p>
        </p:txBody>
      </p:sp>
      <p:sp>
        <p:nvSpPr>
          <p:cNvPr id="9" name="직사각형 8"/>
          <p:cNvSpPr/>
          <p:nvPr userDrawn="1"/>
        </p:nvSpPr>
        <p:spPr>
          <a:xfrm>
            <a:off x="0" y="6281738"/>
            <a:ext cx="12192000" cy="36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>
            <a:spLocks noChangeAspect="1"/>
          </p:cNvSpPr>
          <p:nvPr userDrawn="1"/>
        </p:nvSpPr>
        <p:spPr>
          <a:xfrm>
            <a:off x="9985829" y="4825650"/>
            <a:ext cx="2161642" cy="174229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7259" y="105905"/>
            <a:ext cx="12192000" cy="140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6439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56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8999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881" y="101600"/>
            <a:ext cx="10515600" cy="135458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66750" y="176847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00750" y="176847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6356350"/>
            <a:ext cx="12192000" cy="33496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smtClean="0"/>
              <a:t>AT100</a:t>
            </a:r>
            <a:r>
              <a:rPr lang="en-US" altLang="ko-KR" sz="1400" b="1" baseline="0" smtClean="0"/>
              <a:t> Evaluation Kit Quick Start Guide</a:t>
            </a:r>
            <a:endParaRPr lang="ko-KR" altLang="en-US" sz="1400" b="1" smtClean="0"/>
          </a:p>
        </p:txBody>
      </p:sp>
      <p:sp>
        <p:nvSpPr>
          <p:cNvPr id="9" name="직사각형 8"/>
          <p:cNvSpPr/>
          <p:nvPr userDrawn="1"/>
        </p:nvSpPr>
        <p:spPr>
          <a:xfrm>
            <a:off x="0" y="6281738"/>
            <a:ext cx="12192000" cy="36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>
            <a:spLocks noChangeAspect="1"/>
          </p:cNvSpPr>
          <p:nvPr userDrawn="1"/>
        </p:nvSpPr>
        <p:spPr>
          <a:xfrm>
            <a:off x="9985829" y="4825650"/>
            <a:ext cx="2161642" cy="174229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57" y="101600"/>
            <a:ext cx="12193057" cy="140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093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268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387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161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33411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3962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953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6641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9B55-4243-4675-82CF-8B06DD8D3AE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D82-3ADB-47FE-B4D1-4AA23EDF204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순서도: 데이터 7"/>
          <p:cNvSpPr/>
          <p:nvPr userDrawn="1"/>
        </p:nvSpPr>
        <p:spPr>
          <a:xfrm>
            <a:off x="1977390" y="-188686"/>
            <a:ext cx="10969353" cy="8069943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>
            <a:spLocks/>
          </p:cNvSpPr>
          <p:nvPr userDrawn="1"/>
        </p:nvSpPr>
        <p:spPr>
          <a:xfrm>
            <a:off x="172241" y="2053771"/>
            <a:ext cx="2539572" cy="2662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 userDrawn="1"/>
        </p:nvSpPr>
        <p:spPr>
          <a:xfrm>
            <a:off x="298198" y="2405617"/>
            <a:ext cx="2287658" cy="209044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3304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451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998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777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060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502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457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768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161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248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a/crz-tech.com/folderview?id=0Bxdf_3fzbUgSSjBFSWhVcnR3Z3c&amp;usp=sharing&amp;tid=0Bxdf_3fzbUgSR3A4SXkzY09JMW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/mangoboard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cafe.naver.com/embeddedcrazyboy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6805" y="2790013"/>
            <a:ext cx="3028950" cy="2571750"/>
          </a:xfrm>
          <a:prstGeom prst="rect">
            <a:avLst/>
          </a:prstGeom>
          <a:effectLst>
            <a:glow rad="1079500">
              <a:srgbClr val="FF6600">
                <a:alpha val="26000"/>
              </a:srgbClr>
            </a:glow>
            <a:outerShdw blurRad="50800" dist="152400" dir="5640000" sx="98000" sy="98000" algn="ctr" rotWithShape="0">
              <a:srgbClr val="000000">
                <a:alpha val="22000"/>
              </a:srgbClr>
            </a:outerShdw>
            <a:reflection endPos="37000" dir="5400000" sy="-100000" algn="bl" rotWithShape="0"/>
            <a:softEdge rad="12700"/>
          </a:effectLst>
        </p:spPr>
      </p:pic>
      <p:sp>
        <p:nvSpPr>
          <p:cNvPr id="7" name="TextBox 6"/>
          <p:cNvSpPr txBox="1"/>
          <p:nvPr/>
        </p:nvSpPr>
        <p:spPr>
          <a:xfrm>
            <a:off x="4960620" y="49263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96639" y="1220004"/>
            <a:ext cx="604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mtClean="0">
                <a:solidFill>
                  <a:schemeClr val="accent5">
                    <a:lumMod val="50000"/>
                  </a:schemeClr>
                </a:solidFill>
              </a:rPr>
              <a:t>Quick Start Guide</a:t>
            </a:r>
            <a:endParaRPr lang="ko-KR" altLang="en-US" sz="5400" b="1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0" y="1809513"/>
            <a:ext cx="3705225" cy="237"/>
          </a:xfrm>
          <a:prstGeom prst="line">
            <a:avLst/>
          </a:prstGeom>
          <a:ln w="222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552450" y="0"/>
            <a:ext cx="0" cy="68580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9133929" y="6686550"/>
            <a:ext cx="4114800" cy="1905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11868150" y="1239994"/>
            <a:ext cx="0" cy="68580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06113" y="5534740"/>
            <a:ext cx="3727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b="1" smtClean="0">
                <a:solidFill>
                  <a:srgbClr val="002060"/>
                </a:solidFill>
              </a:rPr>
              <a:t>AT100 Evaluation Kit</a:t>
            </a:r>
            <a:endParaRPr lang="ko-KR" altLang="en-US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1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smtClean="0">
                <a:solidFill>
                  <a:srgbClr val="002060"/>
                </a:solidFill>
              </a:rPr>
              <a:t>About the IOT Kit</a:t>
            </a:r>
            <a:endParaRPr lang="ko-KR" altLang="en-US" sz="4000" b="1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600" b="1" smtClean="0">
                <a:latin typeface="+mj-ea"/>
                <a:ea typeface="+mj-ea"/>
              </a:rPr>
              <a:t>CR-IOT</a:t>
            </a:r>
            <a:r>
              <a:rPr lang="ko-KR" altLang="en-US" sz="1600" b="1" smtClean="0">
                <a:latin typeface="+mj-ea"/>
                <a:ea typeface="+mj-ea"/>
              </a:rPr>
              <a:t>은 사물인터넷 </a:t>
            </a:r>
            <a:r>
              <a:rPr lang="en-US" altLang="ko-KR" sz="1600" b="1" smtClean="0">
                <a:latin typeface="+mj-ea"/>
                <a:ea typeface="+mj-ea"/>
              </a:rPr>
              <a:t>(Internet of Things )</a:t>
            </a:r>
            <a:r>
              <a:rPr lang="ko-KR" altLang="en-US" sz="1600" b="1" smtClean="0">
                <a:latin typeface="+mj-ea"/>
                <a:ea typeface="+mj-ea"/>
              </a:rPr>
              <a:t>이라는 개념을 기반으로 센서를 통한 다양한 정보를 유무선 통신을 이용하여 수집된 정보를 이용하여 특정 기능을 수행할 수 있도록 개발된 보드입니다</a:t>
            </a:r>
            <a:r>
              <a:rPr lang="en-US" altLang="ko-KR" sz="1600" b="1" smtClean="0">
                <a:latin typeface="+mj-ea"/>
                <a:ea typeface="+mj-ea"/>
              </a:rPr>
              <a:t>. </a:t>
            </a:r>
            <a:endParaRPr lang="ko-KR" altLang="en-US" sz="1600" b="1" smtClean="0">
              <a:latin typeface="+mj-ea"/>
              <a:ea typeface="+mj-ea"/>
            </a:endParaRPr>
          </a:p>
          <a:p>
            <a:pPr lvl="0">
              <a:lnSpc>
                <a:spcPct val="100000"/>
              </a:lnSpc>
            </a:pPr>
            <a:r>
              <a:rPr lang="en-US" altLang="ko-KR" sz="1400"/>
              <a:t>Microcontroller   STM32L15VBT6</a:t>
            </a:r>
            <a:endParaRPr lang="ko-KR" altLang="ko-KR" sz="1400"/>
          </a:p>
          <a:p>
            <a:pPr lvl="0">
              <a:lnSpc>
                <a:spcPct val="100000"/>
              </a:lnSpc>
            </a:pPr>
            <a:r>
              <a:rPr lang="en-US" altLang="ko-KR" sz="1400"/>
              <a:t>Input Voltage ( recommended )  2.7~5V</a:t>
            </a:r>
            <a:endParaRPr lang="ko-KR" altLang="ko-KR" sz="1400"/>
          </a:p>
          <a:p>
            <a:pPr lvl="0">
              <a:lnSpc>
                <a:spcPct val="100000"/>
              </a:lnSpc>
            </a:pPr>
            <a:r>
              <a:rPr lang="en-US" altLang="ko-KR" sz="1400"/>
              <a:t>Flash Memory ( STM32L15VBT6 ) 128Kb</a:t>
            </a:r>
            <a:endParaRPr lang="ko-KR" altLang="ko-KR" sz="1400"/>
          </a:p>
          <a:p>
            <a:pPr lvl="0">
              <a:lnSpc>
                <a:spcPct val="100000"/>
              </a:lnSpc>
            </a:pPr>
            <a:r>
              <a:rPr lang="en-US" altLang="ko-KR" sz="1400"/>
              <a:t>Flash Memory ( CC2530 ) 256kB</a:t>
            </a:r>
            <a:endParaRPr lang="ko-KR" altLang="ko-KR" sz="1400"/>
          </a:p>
          <a:p>
            <a:pPr lvl="0">
              <a:lnSpc>
                <a:spcPct val="100000"/>
              </a:lnSpc>
            </a:pPr>
            <a:r>
              <a:rPr lang="en-US" altLang="ko-KR" sz="1400"/>
              <a:t>ZigBee Application</a:t>
            </a:r>
            <a:endParaRPr lang="ko-KR" altLang="ko-KR" sz="1400"/>
          </a:p>
          <a:p>
            <a:pPr lvl="0">
              <a:lnSpc>
                <a:spcPct val="100000"/>
              </a:lnSpc>
            </a:pPr>
            <a:r>
              <a:rPr lang="en-US" altLang="ko-KR" sz="1400"/>
              <a:t>9-AXIS Sensor</a:t>
            </a:r>
            <a:endParaRPr lang="ko-KR" altLang="ko-KR" sz="1400"/>
          </a:p>
          <a:p>
            <a:pPr lvl="0">
              <a:lnSpc>
                <a:spcPct val="100000"/>
              </a:lnSpc>
            </a:pPr>
            <a:r>
              <a:rPr lang="en-US" altLang="ko-KR" sz="1400"/>
              <a:t>Size 60mm x 30mm</a:t>
            </a:r>
            <a:endParaRPr lang="ko-KR" altLang="ko-KR" sz="1400"/>
          </a:p>
          <a:p>
            <a:pPr marL="0" indent="0">
              <a:buNone/>
            </a:pPr>
            <a:endParaRPr lang="ko-KR" altLang="ko-KR" sz="1600"/>
          </a:p>
        </p:txBody>
      </p:sp>
    </p:spTree>
    <p:extLst>
      <p:ext uri="{BB962C8B-B14F-4D97-AF65-F5344CB8AC3E}">
        <p14:creationId xmlns="" xmlns:p14="http://schemas.microsoft.com/office/powerpoint/2010/main" val="27036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b="1" smtClean="0">
                <a:solidFill>
                  <a:srgbClr val="002060"/>
                </a:solidFill>
              </a:rPr>
              <a:t>Getting</a:t>
            </a:r>
            <a:r>
              <a:rPr lang="en-US" altLang="ko-KR" b="1" smtClean="0">
                <a:solidFill>
                  <a:srgbClr val="002060"/>
                </a:solidFill>
              </a:rPr>
              <a:t> Started</a:t>
            </a:r>
            <a:endParaRPr lang="ko-KR" altLang="en-US" b="1">
              <a:solidFill>
                <a:srgbClr val="002060"/>
              </a:solidFill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sz="1600" b="1" smtClean="0"/>
              <a:t>Boards : CR-IOT-AT100 , CR-IOT-ATBG1, CM-CC-DEBUGGER, RS-232 </a:t>
            </a:r>
            <a:r>
              <a:rPr lang="ko-KR" altLang="en-US" sz="1600" b="1" smtClean="0"/>
              <a:t>모듈</a:t>
            </a:r>
            <a:r>
              <a:rPr lang="en-US" altLang="ko-KR" sz="1600" b="1" smtClean="0"/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1600" b="1" smtClean="0"/>
              <a:t>Cables : 20Pin Ribbon Flex Cable , mini-usb Cable , CC-Debugger Cable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1600" b="1" smtClean="0"/>
              <a:t>Power Supply : 5V /2A adapter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1600" b="1" smtClean="0"/>
              <a:t>Documentation : Quick Start Guide (this document)</a:t>
            </a:r>
          </a:p>
          <a:p>
            <a:endParaRPr lang="ko-KR" altLang="en-US" sz="1600" b="1"/>
          </a:p>
        </p:txBody>
      </p:sp>
    </p:spTree>
    <p:extLst>
      <p:ext uri="{BB962C8B-B14F-4D97-AF65-F5344CB8AC3E}">
        <p14:creationId xmlns="" xmlns:p14="http://schemas.microsoft.com/office/powerpoint/2010/main" val="16484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smtClean="0">
                <a:solidFill>
                  <a:schemeClr val="accent5">
                    <a:lumMod val="50000"/>
                  </a:schemeClr>
                </a:solidFill>
              </a:rPr>
              <a:t>Get to Know the AT100 </a:t>
            </a:r>
            <a:endParaRPr lang="ko-KR" altLang="en-US" sz="40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-243" b="11091"/>
          <a:stretch/>
        </p:blipFill>
        <p:spPr>
          <a:xfrm>
            <a:off x="2192556" y="1381803"/>
            <a:ext cx="8317789" cy="3716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51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smtClean="0">
                <a:solidFill>
                  <a:schemeClr val="accent5">
                    <a:lumMod val="50000"/>
                  </a:schemeClr>
                </a:solidFill>
              </a:rPr>
              <a:t>Get to Know the ATDBG1 </a:t>
            </a:r>
            <a:endParaRPr lang="ko-KR" altLang="en-US" sz="40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3" name="내용 개체 틀 8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7837" y="1572303"/>
            <a:ext cx="8361363" cy="3940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45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smtClean="0">
                <a:solidFill>
                  <a:srgbClr val="002060"/>
                </a:solidFill>
              </a:rPr>
              <a:t>Setting up the Board </a:t>
            </a:r>
            <a:endParaRPr lang="ko-KR" altLang="en-US" sz="4000" b="1">
              <a:solidFill>
                <a:srgbClr val="002060"/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89610" y="1346888"/>
            <a:ext cx="3491246" cy="487653"/>
            <a:chOff x="5528310" y="3308721"/>
            <a:chExt cx="3491246" cy="487653"/>
          </a:xfrm>
        </p:grpSpPr>
        <p:sp>
          <p:nvSpPr>
            <p:cNvPr id="10" name="대각선 방향의 모서리가 둥근 사각형 9"/>
            <p:cNvSpPr/>
            <p:nvPr/>
          </p:nvSpPr>
          <p:spPr>
            <a:xfrm>
              <a:off x="5528310" y="3400374"/>
              <a:ext cx="396000" cy="396000"/>
            </a:xfrm>
            <a:prstGeom prst="round2DiagRect">
              <a:avLst/>
            </a:prstGeom>
            <a:solidFill>
              <a:schemeClr val="accent2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smtClean="0"/>
                <a:t>1</a:t>
              </a:r>
              <a:endParaRPr lang="ko-KR" altLang="en-US" sz="24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16774" y="3308721"/>
              <a:ext cx="2902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/>
                <a:t>AT100 </a:t>
              </a:r>
              <a:r>
                <a:rPr lang="ko-KR" altLang="en-US" sz="1600" b="1"/>
                <a:t>과 </a:t>
              </a:r>
              <a:r>
                <a:rPr lang="en-US" altLang="ko-KR" sz="1600" b="1"/>
                <a:t>ATDBG1 </a:t>
              </a:r>
              <a:r>
                <a:rPr lang="ko-KR" altLang="en-US" sz="1600" b="1"/>
                <a:t>보드 </a:t>
              </a:r>
              <a:r>
                <a:rPr lang="ko-KR" altLang="en-US" sz="1600" b="1" smtClean="0"/>
                <a:t>연결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80085" y="3422060"/>
            <a:ext cx="4069930" cy="769441"/>
            <a:chOff x="5528310" y="3365511"/>
            <a:chExt cx="4069930" cy="769441"/>
          </a:xfrm>
        </p:grpSpPr>
        <p:sp>
          <p:nvSpPr>
            <p:cNvPr id="18" name="대각선 방향의 모서리가 둥근 사각형 17"/>
            <p:cNvSpPr/>
            <p:nvPr/>
          </p:nvSpPr>
          <p:spPr>
            <a:xfrm>
              <a:off x="5528310" y="3435237"/>
              <a:ext cx="396000" cy="396000"/>
            </a:xfrm>
            <a:prstGeom prst="round2DiagRect">
              <a:avLst/>
            </a:prstGeom>
            <a:solidFill>
              <a:schemeClr val="accent2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/>
                <a:t>2</a:t>
              </a:r>
              <a:endParaRPr lang="ko-KR" altLang="en-US" sz="2400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6774" y="3365511"/>
              <a:ext cx="34814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smtClean="0"/>
                <a:t>BOOT/POWER , UART </a:t>
              </a:r>
              <a:r>
                <a:rPr lang="ko-KR" altLang="en-US" sz="1600" b="1" smtClean="0"/>
                <a:t>스위치 </a:t>
              </a:r>
              <a:r>
                <a:rPr lang="ko-KR" altLang="en-US" sz="1600" b="1"/>
                <a:t>설정</a:t>
              </a:r>
            </a:p>
            <a:p>
              <a:pPr>
                <a:lnSpc>
                  <a:spcPct val="200000"/>
                </a:lnSpc>
              </a:pPr>
              <a:endParaRPr lang="en-US" altLang="ko-KR" sz="1400"/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689610" y="5380934"/>
            <a:ext cx="8854253" cy="830997"/>
            <a:chOff x="5528310" y="3365511"/>
            <a:chExt cx="8854253" cy="830997"/>
          </a:xfrm>
        </p:grpSpPr>
        <p:sp>
          <p:nvSpPr>
            <p:cNvPr id="61" name="대각선 방향의 모서리가 둥근 사각형 60"/>
            <p:cNvSpPr/>
            <p:nvPr/>
          </p:nvSpPr>
          <p:spPr>
            <a:xfrm>
              <a:off x="5528310" y="3435237"/>
              <a:ext cx="396000" cy="396000"/>
            </a:xfrm>
            <a:prstGeom prst="round2DiagRect">
              <a:avLst/>
            </a:prstGeom>
            <a:solidFill>
              <a:schemeClr val="accent2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smtClean="0"/>
                <a:t>3</a:t>
              </a:r>
              <a:endParaRPr lang="ko-KR" altLang="en-US" sz="2400" b="1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116774" y="3365511"/>
              <a:ext cx="82657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smtClean="0"/>
                <a:t>Power </a:t>
              </a:r>
              <a:r>
                <a:rPr lang="ko-KR" altLang="en-US" sz="1600" b="1" smtClean="0"/>
                <a:t>연결</a:t>
              </a:r>
            </a:p>
            <a:p>
              <a:pPr>
                <a:lnSpc>
                  <a:spcPct val="200000"/>
                </a:lnSpc>
              </a:pPr>
              <a:r>
                <a:rPr lang="en-US" altLang="ko-KR" sz="1400" smtClean="0"/>
                <a:t>5V/2A </a:t>
              </a:r>
              <a:r>
                <a:rPr lang="ko-KR" altLang="en-US" sz="1400" smtClean="0"/>
                <a:t>어댑터를 </a:t>
              </a:r>
              <a:r>
                <a:rPr lang="en-US" altLang="ko-KR" sz="1400" smtClean="0"/>
                <a:t>ATDBG1 </a:t>
              </a:r>
              <a:r>
                <a:rPr lang="ko-KR" altLang="en-US" sz="1400" smtClean="0"/>
                <a:t>보드에 연결합니다</a:t>
              </a:r>
              <a:r>
                <a:rPr lang="en-US" altLang="ko-KR" sz="1400" smtClean="0"/>
                <a:t>. </a:t>
              </a:r>
              <a:r>
                <a:rPr lang="ko-KR" altLang="en-US" sz="1400" smtClean="0"/>
                <a:t>전원이 정상적으로 연결되면 </a:t>
              </a:r>
              <a:r>
                <a:rPr lang="en-US" altLang="ko-KR" sz="1400" smtClean="0"/>
                <a:t>Power LED</a:t>
              </a:r>
              <a:r>
                <a:rPr lang="ko-KR" altLang="en-US" sz="1400" smtClean="0"/>
                <a:t>가 켜집니다</a:t>
              </a:r>
              <a:r>
                <a:rPr lang="en-US" altLang="ko-KR" sz="1400" smtClean="0"/>
                <a:t>. </a:t>
              </a:r>
              <a:r>
                <a:rPr lang="en-US" altLang="ko-KR" sz="1600" smtClean="0"/>
                <a:t> </a:t>
              </a:r>
              <a:r>
                <a:rPr lang="ko-KR" altLang="en-US" sz="1600" smtClean="0"/>
                <a:t> </a:t>
              </a:r>
              <a:endParaRPr lang="en-US" altLang="ko-KR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379674" y="4165370"/>
            <a:ext cx="1884226" cy="966721"/>
            <a:chOff x="1419121" y="3000274"/>
            <a:chExt cx="2238480" cy="116856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9121" y="3000274"/>
              <a:ext cx="2238480" cy="1168562"/>
            </a:xfrm>
            <a:prstGeom prst="rect">
              <a:avLst/>
            </a:prstGeom>
          </p:spPr>
        </p:pic>
        <p:cxnSp>
          <p:nvCxnSpPr>
            <p:cNvPr id="9" name="직선 화살표 연결선 8"/>
            <p:cNvCxnSpPr/>
            <p:nvPr/>
          </p:nvCxnSpPr>
          <p:spPr>
            <a:xfrm flipV="1">
              <a:off x="1604689" y="3340277"/>
              <a:ext cx="0" cy="33633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/>
            <p:cNvGrpSpPr/>
            <p:nvPr/>
          </p:nvGrpSpPr>
          <p:grpSpPr>
            <a:xfrm>
              <a:off x="2205560" y="3340277"/>
              <a:ext cx="1047780" cy="453218"/>
              <a:chOff x="2431915" y="3400774"/>
              <a:chExt cx="1047780" cy="453218"/>
            </a:xfrm>
          </p:grpSpPr>
          <p:cxnSp>
            <p:nvCxnSpPr>
              <p:cNvPr id="20" name="직선 화살표 연결선 19"/>
              <p:cNvCxnSpPr/>
              <p:nvPr/>
            </p:nvCxnSpPr>
            <p:spPr>
              <a:xfrm rot="10800000" flipV="1">
                <a:off x="2431915" y="3400774"/>
                <a:ext cx="0" cy="33633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화살표 연결선 20"/>
              <p:cNvCxnSpPr/>
              <p:nvPr/>
            </p:nvCxnSpPr>
            <p:spPr>
              <a:xfrm rot="10800000" flipV="1">
                <a:off x="3479695" y="3517661"/>
                <a:ext cx="0" cy="33633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9674" y="1867247"/>
            <a:ext cx="5823190" cy="13231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68549" y="3775771"/>
            <a:ext cx="6564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ATDBG1 </a:t>
            </a:r>
            <a:r>
              <a:rPr lang="ko-KR" altLang="en-US" sz="1400"/>
              <a:t>보드의 </a:t>
            </a:r>
            <a:r>
              <a:rPr lang="en-US" altLang="ko-KR" sz="1400"/>
              <a:t>Power/Boot </a:t>
            </a:r>
            <a:r>
              <a:rPr lang="ko-KR" altLang="en-US" sz="1400"/>
              <a:t>스위치와 </a:t>
            </a:r>
            <a:r>
              <a:rPr lang="en-US" altLang="ko-KR" sz="1400"/>
              <a:t>UART </a:t>
            </a:r>
            <a:r>
              <a:rPr lang="ko-KR" altLang="en-US" sz="1400"/>
              <a:t> 스위치를 다음과 같이 설정합니다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38919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smtClean="0">
                <a:solidFill>
                  <a:srgbClr val="002060"/>
                </a:solidFill>
              </a:rPr>
              <a:t>Setting up the Board </a:t>
            </a:r>
            <a:endParaRPr lang="ko-KR" altLang="en-US" sz="4000" b="1">
              <a:solidFill>
                <a:srgbClr val="002060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689610" y="1366359"/>
            <a:ext cx="10078434" cy="769441"/>
            <a:chOff x="5528310" y="3365511"/>
            <a:chExt cx="10078434" cy="769441"/>
          </a:xfrm>
        </p:grpSpPr>
        <p:sp>
          <p:nvSpPr>
            <p:cNvPr id="27" name="대각선 방향의 모서리가 둥근 사각형 26"/>
            <p:cNvSpPr/>
            <p:nvPr/>
          </p:nvSpPr>
          <p:spPr>
            <a:xfrm>
              <a:off x="5528310" y="3435237"/>
              <a:ext cx="396000" cy="396000"/>
            </a:xfrm>
            <a:prstGeom prst="round2DiagRect">
              <a:avLst/>
            </a:prstGeom>
            <a:solidFill>
              <a:schemeClr val="accent2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/>
                <a:t>4</a:t>
              </a:r>
              <a:endParaRPr lang="ko-KR" altLang="en-US" sz="2400" b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16774" y="3365511"/>
              <a:ext cx="94899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smtClean="0"/>
                <a:t>3Pin RS232 </a:t>
              </a:r>
              <a:r>
                <a:rPr lang="ko-KR" altLang="en-US" sz="1600" b="1" smtClean="0"/>
                <a:t>보드 연결</a:t>
              </a:r>
              <a:endParaRPr lang="ko-KR" altLang="en-US" sz="1600" b="1"/>
            </a:p>
            <a:p>
              <a:pPr>
                <a:lnSpc>
                  <a:spcPct val="200000"/>
                </a:lnSpc>
              </a:pPr>
              <a:r>
                <a:rPr lang="ko-KR" altLang="en-US" sz="1400" smtClean="0"/>
                <a:t>아래와 같이 </a:t>
              </a:r>
              <a:r>
                <a:rPr lang="en-US" altLang="ko-KR" sz="1400" smtClean="0"/>
                <a:t>ATDBG1 </a:t>
              </a:r>
              <a:r>
                <a:rPr lang="ko-KR" altLang="en-US" sz="1400" smtClean="0"/>
                <a:t>보드의 </a:t>
              </a:r>
              <a:r>
                <a:rPr lang="en-US" altLang="ko-KR" sz="1400" smtClean="0"/>
                <a:t>RS232 </a:t>
              </a:r>
              <a:r>
                <a:rPr lang="ko-KR" altLang="en-US" sz="1400" smtClean="0"/>
                <a:t>커넥터에 </a:t>
              </a:r>
              <a:r>
                <a:rPr lang="en-US" altLang="ko-KR" sz="1400" smtClean="0"/>
                <a:t>RS232</a:t>
              </a:r>
              <a:r>
                <a:rPr lang="ko-KR" altLang="en-US" sz="1400" smtClean="0"/>
                <a:t>모듈을 장착하여 컴퓨터에 연결 한 후 </a:t>
              </a:r>
              <a:r>
                <a:rPr lang="en-US" altLang="ko-KR" sz="1400" smtClean="0"/>
                <a:t>Reset </a:t>
              </a:r>
              <a:r>
                <a:rPr lang="ko-KR" altLang="en-US" sz="1400" smtClean="0"/>
                <a:t>스위치를 누릅니다</a:t>
              </a:r>
              <a:r>
                <a:rPr lang="en-US" altLang="ko-KR" sz="1400" smtClean="0"/>
                <a:t>. </a:t>
              </a:r>
              <a:endParaRPr lang="en-US" altLang="ko-KR" sz="1600">
                <a:solidFill>
                  <a:srgbClr val="FF0000"/>
                </a:solidFill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7468" y="2275500"/>
            <a:ext cx="4416425" cy="3331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23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smtClean="0">
                <a:solidFill>
                  <a:srgbClr val="002060"/>
                </a:solidFill>
              </a:rPr>
              <a:t>Setting up the Board </a:t>
            </a:r>
            <a:endParaRPr lang="ko-KR" altLang="en-US" sz="4000" b="1">
              <a:solidFill>
                <a:srgbClr val="002060"/>
              </a:solidFill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689610" y="1362260"/>
            <a:ext cx="8565328" cy="784830"/>
            <a:chOff x="5528310" y="3365511"/>
            <a:chExt cx="8565328" cy="784830"/>
          </a:xfrm>
        </p:grpSpPr>
        <p:sp>
          <p:nvSpPr>
            <p:cNvPr id="30" name="대각선 방향의 모서리가 둥근 사각형 29"/>
            <p:cNvSpPr/>
            <p:nvPr/>
          </p:nvSpPr>
          <p:spPr>
            <a:xfrm>
              <a:off x="5528310" y="3435237"/>
              <a:ext cx="396000" cy="396000"/>
            </a:xfrm>
            <a:prstGeom prst="round2DiagRect">
              <a:avLst/>
            </a:prstGeom>
            <a:solidFill>
              <a:schemeClr val="accent2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smtClean="0"/>
                <a:t>5</a:t>
              </a:r>
              <a:endParaRPr lang="ko-KR" altLang="en-US" sz="2400" b="1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16774" y="3365511"/>
              <a:ext cx="797686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b="1" smtClean="0"/>
                <a:t>디버깅 메시지 확인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400" smtClean="0"/>
                <a:t>터미널 프로그램을 연결하여 다음과 같은 디버깅 메시지를 확인하면 정상동작을 하는 것입니다</a:t>
              </a:r>
              <a:r>
                <a:rPr lang="en-US" altLang="ko-KR" sz="1400" smtClean="0"/>
                <a:t>.  </a:t>
              </a: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316" y="2257559"/>
            <a:ext cx="6152474" cy="190305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0" name="제목 1"/>
          <p:cNvSpPr>
            <a:spLocks noGrp="1"/>
          </p:cNvSpPr>
          <p:nvPr>
            <p:ph idx="1"/>
          </p:nvPr>
        </p:nvSpPr>
        <p:spPr>
          <a:xfrm>
            <a:off x="1403316" y="4686299"/>
            <a:ext cx="10515600" cy="1306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400" smtClean="0"/>
              <a:t>자세한 하드웨어 메뉴얼과 소스는 아래 주소에서 다운이 가능합니다</a:t>
            </a:r>
            <a:r>
              <a:rPr lang="en-US" altLang="ko-KR" sz="1400" smtClean="0"/>
              <a:t>. </a:t>
            </a:r>
          </a:p>
          <a:p>
            <a:pPr marL="0" indent="0">
              <a:buNone/>
            </a:pPr>
            <a:r>
              <a:rPr lang="en-US" altLang="ko-KR" sz="1400" u="sng" smtClean="0">
                <a:hlinkClick r:id="rId3"/>
              </a:rPr>
              <a:t>https</a:t>
            </a:r>
            <a:r>
              <a:rPr lang="en-US" altLang="ko-KR" sz="1400" u="sng">
                <a:hlinkClick r:id="rId3"/>
              </a:rPr>
              <a:t>://</a:t>
            </a:r>
            <a:r>
              <a:rPr lang="en-US" altLang="ko-KR" sz="1400" u="sng" smtClean="0">
                <a:hlinkClick r:id="rId3"/>
              </a:rPr>
              <a:t>drive.google.com/a/crz-tech.com/folderview?id=0Bxdf_3fzbUgSSjBFSWhVcnR3Z3c&amp;usp=sharing&amp;tid=</a:t>
            </a:r>
          </a:p>
          <a:p>
            <a:pPr marL="0" indent="0">
              <a:buNone/>
            </a:pPr>
            <a:r>
              <a:rPr lang="en-US" altLang="ko-KR" sz="1400" u="sng" smtClean="0">
                <a:hlinkClick r:id="rId3"/>
              </a:rPr>
              <a:t>0Bxdf_3fzbUgSR3A4SXkzY09JMWc#list</a:t>
            </a:r>
            <a:endParaRPr lang="en-US" altLang="ko-KR" sz="1400" u="sng" smtClean="0"/>
          </a:p>
          <a:p>
            <a:pPr marL="0" indent="0">
              <a:buNone/>
            </a:pPr>
            <a:r>
              <a:rPr lang="ko-KR" altLang="en-US" sz="1400" smtClean="0"/>
              <a:t>참조하십시요</a:t>
            </a:r>
            <a:r>
              <a:rPr lang="en-US" altLang="ko-KR" sz="1400" smtClean="0"/>
              <a:t>.</a:t>
            </a:r>
          </a:p>
          <a:p>
            <a:pPr marL="0" indent="0">
              <a:buNone/>
            </a:pPr>
            <a:endParaRPr lang="ko-KR" altLang="en-US" sz="1400" u="sng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2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4248064" y="1028923"/>
            <a:ext cx="3695873" cy="3694340"/>
            <a:chOff x="4577270" y="1501774"/>
            <a:chExt cx="3251174" cy="3242496"/>
          </a:xfrm>
        </p:grpSpPr>
        <p:sp>
          <p:nvSpPr>
            <p:cNvPr id="5" name="십이각형 4"/>
            <p:cNvSpPr>
              <a:spLocks noChangeAspect="1"/>
            </p:cNvSpPr>
            <p:nvPr/>
          </p:nvSpPr>
          <p:spPr>
            <a:xfrm rot="20700000">
              <a:off x="4632518" y="1557022"/>
              <a:ext cx="3132000" cy="3132000"/>
            </a:xfrm>
            <a:prstGeom prst="dodecagon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6"/>
            <p:cNvCxnSpPr>
              <a:stCxn id="5" idx="11"/>
              <a:endCxn id="5" idx="5"/>
            </p:cNvCxnSpPr>
            <p:nvPr/>
          </p:nvCxnSpPr>
          <p:spPr>
            <a:xfrm flipH="1">
              <a:off x="6198497" y="1501774"/>
              <a:ext cx="42" cy="3242496"/>
            </a:xfrm>
            <a:prstGeom prst="line">
              <a:avLst/>
            </a:prstGeom>
            <a:ln w="9525"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>
              <a:stCxn id="5" idx="0"/>
              <a:endCxn id="5" idx="6"/>
            </p:cNvCxnSpPr>
            <p:nvPr/>
          </p:nvCxnSpPr>
          <p:spPr>
            <a:xfrm flipH="1">
              <a:off x="5387912" y="1719011"/>
              <a:ext cx="1621212" cy="2808022"/>
            </a:xfrm>
            <a:prstGeom prst="line">
              <a:avLst/>
            </a:prstGeom>
            <a:ln w="9525"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>
              <a:stCxn id="5" idx="1"/>
              <a:endCxn id="5" idx="7"/>
            </p:cNvCxnSpPr>
            <p:nvPr/>
          </p:nvCxnSpPr>
          <p:spPr>
            <a:xfrm flipH="1">
              <a:off x="4794486" y="2312380"/>
              <a:ext cx="2808064" cy="1621284"/>
            </a:xfrm>
            <a:prstGeom prst="line">
              <a:avLst/>
            </a:prstGeom>
            <a:ln w="9525"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>
              <a:endCxn id="5" idx="8"/>
            </p:cNvCxnSpPr>
            <p:nvPr/>
          </p:nvCxnSpPr>
          <p:spPr>
            <a:xfrm flipH="1" flipV="1">
              <a:off x="4577270" y="3123001"/>
              <a:ext cx="3251174" cy="5962"/>
            </a:xfrm>
            <a:prstGeom prst="line">
              <a:avLst/>
            </a:prstGeom>
            <a:ln w="9525"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>
              <a:stCxn id="5" idx="3"/>
              <a:endCxn id="5" idx="9"/>
            </p:cNvCxnSpPr>
            <p:nvPr/>
          </p:nvCxnSpPr>
          <p:spPr>
            <a:xfrm flipH="1" flipV="1">
              <a:off x="4794507" y="2312416"/>
              <a:ext cx="2808022" cy="1621212"/>
            </a:xfrm>
            <a:prstGeom prst="line">
              <a:avLst/>
            </a:prstGeom>
            <a:ln w="9525"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>
              <a:stCxn id="5" idx="4"/>
              <a:endCxn id="5" idx="10"/>
            </p:cNvCxnSpPr>
            <p:nvPr/>
          </p:nvCxnSpPr>
          <p:spPr>
            <a:xfrm flipH="1" flipV="1">
              <a:off x="5387876" y="1718990"/>
              <a:ext cx="1621284" cy="2808064"/>
            </a:xfrm>
            <a:prstGeom prst="line">
              <a:avLst/>
            </a:prstGeom>
            <a:ln w="9525"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22"/>
            <p:cNvSpPr>
              <a:spLocks noChangeAspect="1"/>
            </p:cNvSpPr>
            <p:nvPr/>
          </p:nvSpPr>
          <p:spPr>
            <a:xfrm rot="20700000">
              <a:off x="5672766" y="2596407"/>
              <a:ext cx="1053016" cy="1053016"/>
            </a:xfrm>
            <a:prstGeom prst="rect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>
              <a:spLocks noChangeAspect="1"/>
            </p:cNvSpPr>
            <p:nvPr/>
          </p:nvSpPr>
          <p:spPr>
            <a:xfrm rot="20700000">
              <a:off x="5485972" y="2409482"/>
              <a:ext cx="1423591" cy="1423591"/>
            </a:xfrm>
            <a:prstGeom prst="rect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>
              <a:spLocks noChangeAspect="1"/>
            </p:cNvSpPr>
            <p:nvPr/>
          </p:nvSpPr>
          <p:spPr>
            <a:xfrm rot="20700000">
              <a:off x="5312857" y="2239070"/>
              <a:ext cx="1768313" cy="1768313"/>
            </a:xfrm>
            <a:prstGeom prst="rect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>
              <a:spLocks noChangeAspect="1"/>
            </p:cNvSpPr>
            <p:nvPr/>
          </p:nvSpPr>
          <p:spPr>
            <a:xfrm rot="20700000">
              <a:off x="5052156" y="1977496"/>
              <a:ext cx="2290745" cy="2290745"/>
            </a:xfrm>
            <a:prstGeom prst="rect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>
              <a:spLocks noChangeAspect="1"/>
            </p:cNvSpPr>
            <p:nvPr/>
          </p:nvSpPr>
          <p:spPr>
            <a:xfrm rot="2700000">
              <a:off x="5669589" y="2599585"/>
              <a:ext cx="1053016" cy="1053016"/>
            </a:xfrm>
            <a:prstGeom prst="rect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>
              <a:spLocks noChangeAspect="1"/>
            </p:cNvSpPr>
            <p:nvPr/>
          </p:nvSpPr>
          <p:spPr>
            <a:xfrm rot="2700000">
              <a:off x="5486766" y="2415833"/>
              <a:ext cx="1423591" cy="1423591"/>
            </a:xfrm>
            <a:prstGeom prst="rect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>
              <a:spLocks noChangeAspect="1"/>
            </p:cNvSpPr>
            <p:nvPr/>
          </p:nvSpPr>
          <p:spPr>
            <a:xfrm rot="2700000">
              <a:off x="5316032" y="2245420"/>
              <a:ext cx="1768313" cy="1768313"/>
            </a:xfrm>
            <a:prstGeom prst="rect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>
              <a:spLocks noChangeAspect="1"/>
            </p:cNvSpPr>
            <p:nvPr/>
          </p:nvSpPr>
          <p:spPr>
            <a:xfrm rot="2700000">
              <a:off x="5053743" y="1980670"/>
              <a:ext cx="2290745" cy="2290745"/>
            </a:xfrm>
            <a:prstGeom prst="rect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타원 28"/>
          <p:cNvSpPr>
            <a:spLocks noChangeAspect="1"/>
          </p:cNvSpPr>
          <p:nvPr/>
        </p:nvSpPr>
        <p:spPr>
          <a:xfrm>
            <a:off x="4783162" y="1564360"/>
            <a:ext cx="2625676" cy="26256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>
            <a:spLocks noChangeAspect="1"/>
          </p:cNvSpPr>
          <p:nvPr/>
        </p:nvSpPr>
        <p:spPr>
          <a:xfrm>
            <a:off x="5099966" y="2103524"/>
            <a:ext cx="1992069" cy="160561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4278676" y="5208366"/>
            <a:ext cx="36346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For more information , visit</a:t>
            </a:r>
          </a:p>
          <a:p>
            <a:pPr algn="ctr"/>
            <a:r>
              <a:rPr lang="en-US" altLang="ko-KR" sz="1400" u="sng" dirty="0" smtClean="0">
                <a:solidFill>
                  <a:srgbClr val="0070C0"/>
                </a:solidFill>
                <a:hlinkClick r:id="rId3"/>
              </a:rPr>
              <a:t>http://</a:t>
            </a:r>
            <a:r>
              <a:rPr lang="en-US" altLang="ko-KR" sz="1400" u="sng" dirty="0" smtClean="0">
                <a:solidFill>
                  <a:srgbClr val="0070C0"/>
                </a:solidFill>
                <a:hlinkClick r:id="rId3"/>
              </a:rPr>
              <a:t>www.mangoboard.com</a:t>
            </a:r>
            <a:endParaRPr lang="en-US" altLang="ko-KR" sz="1400" u="sng" dirty="0" smtClean="0">
              <a:solidFill>
                <a:srgbClr val="0070C0"/>
              </a:solidFill>
            </a:endParaRPr>
          </a:p>
          <a:p>
            <a:pPr algn="ctr"/>
            <a:r>
              <a:rPr lang="en-US" altLang="ko-KR" sz="1400" u="sng" dirty="0" smtClean="0">
                <a:solidFill>
                  <a:srgbClr val="0070C0"/>
                </a:solidFill>
                <a:hlinkClick r:id="rId4"/>
              </a:rPr>
              <a:t>http://cafe.naver.com/embeddedcrazyboys</a:t>
            </a:r>
            <a:endParaRPr lang="ko-KR" altLang="en-US" sz="1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0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주요 이벤트">
  <a:themeElements>
    <a:clrScheme name="주요 이벤트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주요 이벤트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주요 이벤트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1454</TotalTime>
  <Words>233</Words>
  <Application>Microsoft Office PowerPoint</Application>
  <PresentationFormat>사용자 지정</PresentationFormat>
  <Paragraphs>42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1" baseType="lpstr">
      <vt:lpstr>주요 이벤트</vt:lpstr>
      <vt:lpstr>Office 테마</vt:lpstr>
      <vt:lpstr>슬라이드 1</vt:lpstr>
      <vt:lpstr>About the IOT Kit</vt:lpstr>
      <vt:lpstr>Getting Started</vt:lpstr>
      <vt:lpstr>Get to Know the AT100 </vt:lpstr>
      <vt:lpstr>Get to Know the ATDBG1 </vt:lpstr>
      <vt:lpstr>Setting up the Board </vt:lpstr>
      <vt:lpstr>Setting up the Board </vt:lpstr>
      <vt:lpstr>Setting up the Board 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MyHome</dc:creator>
  <cp:lastModifiedBy>Registered User</cp:lastModifiedBy>
  <cp:revision>66</cp:revision>
  <dcterms:created xsi:type="dcterms:W3CDTF">2014-09-19T07:27:46Z</dcterms:created>
  <dcterms:modified xsi:type="dcterms:W3CDTF">2014-09-29T03:34:02Z</dcterms:modified>
</cp:coreProperties>
</file>